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0" r:id="rId1"/>
  </p:sldMasterIdLst>
  <p:notesMasterIdLst>
    <p:notesMasterId r:id="rId57"/>
  </p:notesMasterIdLst>
  <p:sldIdLst>
    <p:sldId id="256" r:id="rId2"/>
    <p:sldId id="770" r:id="rId3"/>
    <p:sldId id="257" r:id="rId4"/>
    <p:sldId id="762" r:id="rId5"/>
    <p:sldId id="766" r:id="rId6"/>
    <p:sldId id="452" r:id="rId7"/>
    <p:sldId id="308" r:id="rId8"/>
    <p:sldId id="258" r:id="rId9"/>
    <p:sldId id="443" r:id="rId10"/>
    <p:sldId id="351" r:id="rId11"/>
    <p:sldId id="478" r:id="rId12"/>
    <p:sldId id="271" r:id="rId13"/>
    <p:sldId id="364" r:id="rId14"/>
    <p:sldId id="313" r:id="rId15"/>
    <p:sldId id="477" r:id="rId16"/>
    <p:sldId id="385" r:id="rId17"/>
    <p:sldId id="769" r:id="rId18"/>
    <p:sldId id="768" r:id="rId19"/>
    <p:sldId id="269" r:id="rId20"/>
    <p:sldId id="457" r:id="rId21"/>
    <p:sldId id="462" r:id="rId22"/>
    <p:sldId id="469" r:id="rId23"/>
    <p:sldId id="479" r:id="rId24"/>
    <p:sldId id="773" r:id="rId25"/>
    <p:sldId id="474" r:id="rId26"/>
    <p:sldId id="475" r:id="rId27"/>
    <p:sldId id="476" r:id="rId28"/>
    <p:sldId id="612" r:id="rId29"/>
    <p:sldId id="767" r:id="rId30"/>
    <p:sldId id="772" r:id="rId31"/>
    <p:sldId id="777" r:id="rId32"/>
    <p:sldId id="771" r:id="rId33"/>
    <p:sldId id="458" r:id="rId34"/>
    <p:sldId id="459" r:id="rId35"/>
    <p:sldId id="472" r:id="rId36"/>
    <p:sldId id="480" r:id="rId37"/>
    <p:sldId id="758" r:id="rId38"/>
    <p:sldId id="759" r:id="rId39"/>
    <p:sldId id="765" r:id="rId40"/>
    <p:sldId id="764" r:id="rId41"/>
    <p:sldId id="464" r:id="rId42"/>
    <p:sldId id="465" r:id="rId43"/>
    <p:sldId id="391" r:id="rId44"/>
    <p:sldId id="466" r:id="rId45"/>
    <p:sldId id="778" r:id="rId46"/>
    <p:sldId id="335" r:id="rId47"/>
    <p:sldId id="761" r:id="rId48"/>
    <p:sldId id="467" r:id="rId49"/>
    <p:sldId id="468" r:id="rId50"/>
    <p:sldId id="470" r:id="rId51"/>
    <p:sldId id="473" r:id="rId52"/>
    <p:sldId id="578" r:id="rId53"/>
    <p:sldId id="774" r:id="rId54"/>
    <p:sldId id="775" r:id="rId55"/>
    <p:sldId id="481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80A5-E2D3-401B-B140-EFB8666CDEF3}" type="datetimeFigureOut">
              <a:rPr lang="sv-FI" smtClean="0"/>
              <a:t>02-02-2025</a:t>
            </a:fld>
            <a:endParaRPr lang="sv-FI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FAAA1-6EFF-40A5-B92C-46B548F6BE98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00649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2105F-876E-452A-9590-3F530EBF0389}" type="slidenum">
              <a:rPr lang="sv-FI" smtClean="0"/>
              <a:t>38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563826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13305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04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a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6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bild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5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8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64730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4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1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8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42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9847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658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395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74A0BE-C210-4CBD-B241-8A688797B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385" y="2760887"/>
            <a:ext cx="8361229" cy="2098226"/>
          </a:xfrm>
        </p:spPr>
        <p:txBody>
          <a:bodyPr/>
          <a:lstStyle/>
          <a:p>
            <a:r>
              <a:rPr lang="sv-FI" dirty="0"/>
              <a:t>Produkter</a:t>
            </a:r>
            <a:br>
              <a:rPr lang="sv-FI" dirty="0"/>
            </a:br>
            <a:r>
              <a:rPr lang="sv-FI" dirty="0"/>
              <a:t>och</a:t>
            </a:r>
            <a:br>
              <a:rPr lang="sv-FI" dirty="0"/>
            </a:br>
            <a:r>
              <a:rPr lang="sv-FI" dirty="0"/>
              <a:t>fabriker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6CEABC2-7518-489D-863E-F835217A5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7955" y="5651729"/>
            <a:ext cx="6831673" cy="520471"/>
          </a:xfrm>
        </p:spPr>
        <p:txBody>
          <a:bodyPr/>
          <a:lstStyle/>
          <a:p>
            <a:r>
              <a:rPr lang="sv-FI" dirty="0"/>
              <a:t>Upp- och Nedgång under 1900-talet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4EEADBE-4055-40C5-B3D7-AADA45913AC8}"/>
              </a:ext>
            </a:extLst>
          </p:cNvPr>
          <p:cNvSpPr txBox="1"/>
          <p:nvPr/>
        </p:nvSpPr>
        <p:spPr>
          <a:xfrm>
            <a:off x="4086225" y="762000"/>
            <a:ext cx="386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/>
              <a:t>FÖRSVUNNA  MEN  EJ  EFTERLYSTA ?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10BE40A-1947-4714-8DF8-A40933385E9B}"/>
              </a:ext>
            </a:extLst>
          </p:cNvPr>
          <p:cNvSpPr txBox="1"/>
          <p:nvPr/>
        </p:nvSpPr>
        <p:spPr>
          <a:xfrm>
            <a:off x="9582150" y="6334779"/>
            <a:ext cx="2198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i="1" dirty="0"/>
              <a:t>Lars-Eric Thylin / 2021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7683500-AF37-4CA7-B89C-E980E0CE2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1505" y="613119"/>
            <a:ext cx="928520" cy="796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97E41D0-5C48-40AD-B6C0-3019C11AA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323" y="1216646"/>
            <a:ext cx="2212827" cy="2841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5837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B193E3F-DD30-4C66-BFEA-A4245A0B4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302" y="-134497"/>
            <a:ext cx="12292604" cy="69829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E0F22418-CD5C-455B-A41F-BAF9F561B418}"/>
              </a:ext>
            </a:extLst>
          </p:cNvPr>
          <p:cNvSpPr/>
          <p:nvPr/>
        </p:nvSpPr>
        <p:spPr>
          <a:xfrm>
            <a:off x="6619875" y="223125"/>
            <a:ext cx="55721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/>
              <a:t>GAMLAKARLEBY KROMLÄDERFABRIK AB (1920-1988)</a:t>
            </a:r>
          </a:p>
          <a:p>
            <a:r>
              <a:rPr lang="sv-FI" dirty="0"/>
              <a:t>År 1940 hyrde försvarsmakten fabriken och började producera krigsmaterial</a:t>
            </a:r>
            <a:r>
              <a:rPr lang="sv-FI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F5827DD-982F-46DD-B33B-B37CF5D4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50" y="904875"/>
            <a:ext cx="1452076" cy="1977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A04F24C-42C5-40DA-B5B6-E7C8D9F93A7A}"/>
              </a:ext>
            </a:extLst>
          </p:cNvPr>
          <p:cNvSpPr txBox="1"/>
          <p:nvPr/>
        </p:nvSpPr>
        <p:spPr>
          <a:xfrm>
            <a:off x="10320824" y="2795071"/>
            <a:ext cx="1347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dirty="0"/>
              <a:t>Runar </a:t>
            </a:r>
            <a:r>
              <a:rPr lang="sv-FI" sz="1400" dirty="0" err="1"/>
              <a:t>Slotte</a:t>
            </a:r>
            <a:endParaRPr lang="sv-FI" sz="140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E6BD30C-85D2-495B-8EC6-2AE914CDC39D}"/>
              </a:ext>
            </a:extLst>
          </p:cNvPr>
          <p:cNvSpPr txBox="1"/>
          <p:nvPr/>
        </p:nvSpPr>
        <p:spPr>
          <a:xfrm>
            <a:off x="471340" y="6306532"/>
            <a:ext cx="433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>
                <a:solidFill>
                  <a:schemeClr val="bg1">
                    <a:lumMod val="95000"/>
                  </a:schemeClr>
                </a:solidFill>
              </a:rPr>
              <a:t>Sysselsatte som mest ca 140 personer</a:t>
            </a:r>
          </a:p>
        </p:txBody>
      </p:sp>
    </p:spTree>
    <p:extLst>
      <p:ext uri="{BB962C8B-B14F-4D97-AF65-F5344CB8AC3E}">
        <p14:creationId xmlns:p14="http://schemas.microsoft.com/office/powerpoint/2010/main" val="172761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5625B54-C447-47A4-970D-9F1682CBE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166687"/>
            <a:ext cx="9144000" cy="6524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BD54885-FA24-4969-9C1F-897FEE6C5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326" y="4324350"/>
            <a:ext cx="2558707" cy="17890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92450AB-6311-4876-BDF7-ACDCD1C557B7}"/>
              </a:ext>
            </a:extLst>
          </p:cNvPr>
          <p:cNvSpPr txBox="1"/>
          <p:nvPr/>
        </p:nvSpPr>
        <p:spPr>
          <a:xfrm>
            <a:off x="10177949" y="6191340"/>
            <a:ext cx="1347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dirty="0"/>
              <a:t>Edmund Huhta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B1E6AAC-4807-4AD4-8F5D-243F22B4EDFF}"/>
              </a:ext>
            </a:extLst>
          </p:cNvPr>
          <p:cNvSpPr txBox="1"/>
          <p:nvPr/>
        </p:nvSpPr>
        <p:spPr>
          <a:xfrm>
            <a:off x="10095128" y="2100408"/>
            <a:ext cx="1709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b="1" dirty="0"/>
              <a:t>Garveri</a:t>
            </a:r>
          </a:p>
          <a:p>
            <a:r>
              <a:rPr lang="sv-FI" sz="2800" b="1" dirty="0"/>
              <a:t>Handskar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5AF4ADC-E52C-457F-86B4-AB37FD1030F8}"/>
              </a:ext>
            </a:extLst>
          </p:cNvPr>
          <p:cNvSpPr txBox="1"/>
          <p:nvPr/>
        </p:nvSpPr>
        <p:spPr>
          <a:xfrm>
            <a:off x="6515100" y="266700"/>
            <a:ext cx="319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b="1" dirty="0" err="1"/>
              <a:t>Rimmi</a:t>
            </a:r>
            <a:r>
              <a:rPr lang="sv-FI" sz="2800" b="1" dirty="0"/>
              <a:t> Läderfabrik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DA36459-3C64-4022-907C-8710A6F7E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4556132"/>
            <a:ext cx="2913541" cy="17890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32112ABC-53E0-499C-A604-F1DED090865A}"/>
              </a:ext>
            </a:extLst>
          </p:cNvPr>
          <p:cNvSpPr txBox="1"/>
          <p:nvPr/>
        </p:nvSpPr>
        <p:spPr>
          <a:xfrm>
            <a:off x="1381125" y="5972175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/>
              <a:t>Personal på 1950-talet</a:t>
            </a:r>
          </a:p>
        </p:txBody>
      </p:sp>
    </p:spTree>
    <p:extLst>
      <p:ext uri="{BB962C8B-B14F-4D97-AF65-F5344CB8AC3E}">
        <p14:creationId xmlns:p14="http://schemas.microsoft.com/office/powerpoint/2010/main" val="3133034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B34704B8-278A-4ABD-82B2-F554393FE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175" y="161925"/>
            <a:ext cx="5200604" cy="2157884"/>
          </a:xfrm>
        </p:spPr>
        <p:txBody>
          <a:bodyPr>
            <a:normAutofit/>
          </a:bodyPr>
          <a:lstStyle/>
          <a:p>
            <a:r>
              <a:rPr lang="sv-FI" dirty="0"/>
              <a:t>Hud- och Skinnkompaniet Ab</a:t>
            </a:r>
            <a:br>
              <a:rPr lang="sv-FI" dirty="0"/>
            </a:br>
            <a:r>
              <a:rPr lang="sv-FI" sz="2800" dirty="0"/>
              <a:t>Ledande skinnhandlare i Norden</a:t>
            </a:r>
          </a:p>
        </p:txBody>
      </p:sp>
      <p:pic>
        <p:nvPicPr>
          <p:cNvPr id="8" name="Platshållare för bild 5">
            <a:extLst>
              <a:ext uri="{FF2B5EF4-FFF2-40B4-BE49-F238E27FC236}">
                <a16:creationId xmlns:a16="http://schemas.microsoft.com/office/drawing/2014/main" id="{FECE37CB-8E33-4A3D-A94C-9CCB3246B4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286" b="24286"/>
          <a:stretch>
            <a:fillRect/>
          </a:stretch>
        </p:blipFill>
        <p:spPr>
          <a:xfrm>
            <a:off x="354769" y="1872796"/>
            <a:ext cx="6796802" cy="45087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E9D8129-5612-4084-8E2A-DF9F5C5F4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77" y="2011679"/>
            <a:ext cx="5200604" cy="4013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A1D69A2-19D8-4D1A-9881-80197BB0944E}"/>
              </a:ext>
            </a:extLst>
          </p:cNvPr>
          <p:cNvSpPr txBox="1"/>
          <p:nvPr/>
        </p:nvSpPr>
        <p:spPr>
          <a:xfrm>
            <a:off x="8334375" y="6025414"/>
            <a:ext cx="288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Slakta på detta vis !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1A4684D-1621-465F-B217-9FCDBBFD1CB7}"/>
              </a:ext>
            </a:extLst>
          </p:cNvPr>
          <p:cNvSpPr txBox="1"/>
          <p:nvPr/>
        </p:nvSpPr>
        <p:spPr>
          <a:xfrm>
            <a:off x="354769" y="324863"/>
            <a:ext cx="1276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b="1" dirty="0">
                <a:solidFill>
                  <a:schemeClr val="bg1">
                    <a:lumMod val="95000"/>
                  </a:schemeClr>
                </a:solidFill>
              </a:rPr>
              <a:t>1911</a:t>
            </a:r>
          </a:p>
        </p:txBody>
      </p:sp>
    </p:spTree>
    <p:extLst>
      <p:ext uri="{BB962C8B-B14F-4D97-AF65-F5344CB8AC3E}">
        <p14:creationId xmlns:p14="http://schemas.microsoft.com/office/powerpoint/2010/main" val="174097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10C8FF-5318-432F-8F54-DF3D37970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6424" y="807405"/>
            <a:ext cx="2560069" cy="453051"/>
          </a:xfrm>
        </p:spPr>
        <p:txBody>
          <a:bodyPr>
            <a:noAutofit/>
          </a:bodyPr>
          <a:lstStyle/>
          <a:p>
            <a:pPr algn="ctr"/>
            <a:r>
              <a:rPr lang="sv-FI" b="1" dirty="0"/>
              <a:t>HUD- och SKINN-KOMPANIET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9EC5B3F-9B30-47E2-8A6F-9BAB1BA18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96425" y="1260456"/>
            <a:ext cx="2340807" cy="3187719"/>
          </a:xfrm>
        </p:spPr>
        <p:txBody>
          <a:bodyPr>
            <a:normAutofit fontScale="92500" lnSpcReduction="10000"/>
          </a:bodyPr>
          <a:lstStyle/>
          <a:p>
            <a:r>
              <a:rPr lang="sv-FI" dirty="0"/>
              <a:t>              Grundat 1911</a:t>
            </a:r>
          </a:p>
          <a:p>
            <a:endParaRPr lang="sv-FI" dirty="0"/>
          </a:p>
          <a:p>
            <a:r>
              <a:rPr lang="sv-FI" dirty="0"/>
              <a:t>Emil Björk</a:t>
            </a:r>
          </a:p>
          <a:p>
            <a:r>
              <a:rPr lang="sv-FI" dirty="0"/>
              <a:t>Eliel Sandbacka</a:t>
            </a:r>
          </a:p>
          <a:p>
            <a:r>
              <a:rPr lang="sv-FI" dirty="0"/>
              <a:t>M.A. </a:t>
            </a:r>
            <a:r>
              <a:rPr lang="sv-FI" dirty="0" err="1"/>
              <a:t>Slotte</a:t>
            </a:r>
            <a:endParaRPr lang="sv-FI" dirty="0"/>
          </a:p>
          <a:p>
            <a:r>
              <a:rPr lang="sv-FI" dirty="0"/>
              <a:t>Hugo Sandbacka</a:t>
            </a:r>
          </a:p>
          <a:p>
            <a:endParaRPr lang="sv-FI" dirty="0"/>
          </a:p>
          <a:p>
            <a:r>
              <a:rPr lang="sv-FI" dirty="0"/>
              <a:t>Bedrev också </a:t>
            </a:r>
            <a:r>
              <a:rPr lang="sv-FI" dirty="0" err="1"/>
              <a:t>Epilän</a:t>
            </a:r>
            <a:r>
              <a:rPr lang="sv-FI" dirty="0"/>
              <a:t> </a:t>
            </a:r>
            <a:r>
              <a:rPr lang="sv-FI" dirty="0" err="1"/>
              <a:t>Nahkatehdas</a:t>
            </a:r>
            <a:r>
              <a:rPr lang="sv-FI" dirty="0"/>
              <a:t> och Finska Pälsfabriken i Tavastehus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C6BFAE9-F35A-40A1-9F00-3A9BAA1B8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6" y="517778"/>
            <a:ext cx="9237092" cy="601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E7F9E3F8-F91D-48DE-9BAA-36FBDEDD7989}"/>
              </a:ext>
            </a:extLst>
          </p:cNvPr>
          <p:cNvSpPr/>
          <p:nvPr/>
        </p:nvSpPr>
        <p:spPr>
          <a:xfrm>
            <a:off x="1364013" y="3525964"/>
            <a:ext cx="66255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Skinnhandlarpionjärer</a:t>
            </a:r>
          </a:p>
        </p:txBody>
      </p:sp>
    </p:spTree>
    <p:extLst>
      <p:ext uri="{BB962C8B-B14F-4D97-AF65-F5344CB8AC3E}">
        <p14:creationId xmlns:p14="http://schemas.microsoft.com/office/powerpoint/2010/main" val="2309170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8DA6EB2-FB5B-426E-8581-EF6F1DB6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05" y="257819"/>
            <a:ext cx="9658076" cy="1080938"/>
          </a:xfrm>
        </p:spPr>
        <p:txBody>
          <a:bodyPr>
            <a:normAutofit fontScale="90000"/>
          </a:bodyPr>
          <a:lstStyle/>
          <a:p>
            <a:r>
              <a:rPr lang="sv-FI" dirty="0"/>
              <a:t>Haka-</a:t>
            </a:r>
            <a:r>
              <a:rPr lang="sv-FI" dirty="0" err="1"/>
              <a:t>käsine</a:t>
            </a:r>
            <a:br>
              <a:rPr lang="sv-FI" dirty="0"/>
            </a:br>
            <a:endParaRPr lang="sv-FI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AC9AF887-A46F-416D-BEF3-DA1AD39C6B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53" b="353"/>
          <a:stretch>
            <a:fillRect/>
          </a:stretch>
        </p:blipFill>
        <p:spPr>
          <a:xfrm>
            <a:off x="290213" y="934957"/>
            <a:ext cx="7519381" cy="49880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9998633-AC48-4147-B36F-4A7DF529D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8149" y="972866"/>
            <a:ext cx="3124201" cy="731781"/>
          </a:xfrm>
        </p:spPr>
        <p:txBody>
          <a:bodyPr>
            <a:normAutofit fontScale="92500" lnSpcReduction="10000"/>
          </a:bodyPr>
          <a:lstStyle/>
          <a:p>
            <a:r>
              <a:rPr lang="sv-FI" sz="2400" b="1" dirty="0"/>
              <a:t>Helge Hagström </a:t>
            </a:r>
            <a:r>
              <a:rPr lang="sv-FI" sz="1800" dirty="0" err="1"/>
              <a:t>handskfabrikör</a:t>
            </a:r>
            <a:endParaRPr lang="sv-FI" sz="18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3509CDF-9415-499D-A4C0-306311F33508}"/>
              </a:ext>
            </a:extLst>
          </p:cNvPr>
          <p:cNvSpPr txBox="1"/>
          <p:nvPr/>
        </p:nvSpPr>
        <p:spPr>
          <a:xfrm>
            <a:off x="9070285" y="2552534"/>
            <a:ext cx="18844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1930-1960</a:t>
            </a:r>
          </a:p>
          <a:p>
            <a:endParaRPr lang="sv-FI" sz="1600" dirty="0"/>
          </a:p>
          <a:p>
            <a:r>
              <a:rPr lang="sv-FI" sz="1600" dirty="0"/>
              <a:t>Helge Hagström uppförde också en garveribyggnad i Vittsar år 1939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DCCE2C7-4E93-41FF-910D-EF3BFA59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836" y="4343401"/>
            <a:ext cx="2177356" cy="167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0349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0C7F037-74D8-4075-AD26-AD7CD457B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4" y="209549"/>
            <a:ext cx="7286625" cy="64431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678C4CB-AF8C-4945-875F-0220776C8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1" y="3795712"/>
            <a:ext cx="2352675" cy="2229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0C07504-15B6-41ED-8E99-741413E330B4}"/>
              </a:ext>
            </a:extLst>
          </p:cNvPr>
          <p:cNvSpPr txBox="1"/>
          <p:nvPr/>
        </p:nvSpPr>
        <p:spPr>
          <a:xfrm>
            <a:off x="8754169" y="487507"/>
            <a:ext cx="255200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Oy </a:t>
            </a:r>
            <a:r>
              <a:rPr kumimoji="0" lang="sv-FI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Perkas</a:t>
            </a:r>
            <a:r>
              <a:rPr kumimoji="0" lang="sv-FI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Ab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1955-1975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Skinnprodukter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4631030-BD91-4B2E-ACC4-E0A17156C4F5}"/>
              </a:ext>
            </a:extLst>
          </p:cNvPr>
          <p:cNvSpPr txBox="1"/>
          <p:nvPr/>
        </p:nvSpPr>
        <p:spPr>
          <a:xfrm>
            <a:off x="8685761" y="2280109"/>
            <a:ext cx="2888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Läderekiperingsfabrik med eget garveri i Vittsar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E1A823CB-CE9A-4713-B12E-983A0FBBE748}"/>
              </a:ext>
            </a:extLst>
          </p:cNvPr>
          <p:cNvSpPr txBox="1"/>
          <p:nvPr/>
        </p:nvSpPr>
        <p:spPr>
          <a:xfrm>
            <a:off x="9086678" y="6001161"/>
            <a:ext cx="2219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Helge (Hannes) Hagström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Kommunalråd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1901-1985</a:t>
            </a:r>
          </a:p>
        </p:txBody>
      </p:sp>
    </p:spTree>
    <p:extLst>
      <p:ext uri="{BB962C8B-B14F-4D97-AF65-F5344CB8AC3E}">
        <p14:creationId xmlns:p14="http://schemas.microsoft.com/office/powerpoint/2010/main" val="1085338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8DA6EB2-FB5B-426E-8581-EF6F1DB6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425" y="561976"/>
            <a:ext cx="3038474" cy="731781"/>
          </a:xfrm>
        </p:spPr>
        <p:txBody>
          <a:bodyPr>
            <a:normAutofit fontScale="90000"/>
          </a:bodyPr>
          <a:lstStyle/>
          <a:p>
            <a:r>
              <a:rPr lang="sv-FI" dirty="0"/>
              <a:t>B. Huhta Ab</a:t>
            </a:r>
            <a:br>
              <a:rPr lang="sv-FI" dirty="0"/>
            </a:br>
            <a:r>
              <a:rPr lang="sv-FI" dirty="0"/>
              <a:t>      </a:t>
            </a:r>
            <a:r>
              <a:rPr lang="sv-FI" sz="3100" dirty="0"/>
              <a:t>1956 -</a:t>
            </a:r>
            <a:br>
              <a:rPr lang="sv-FI" dirty="0"/>
            </a:br>
            <a:endParaRPr lang="sv-FI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4728FCB-A81E-4913-A5BF-64FA49C7B05A}"/>
              </a:ext>
            </a:extLst>
          </p:cNvPr>
          <p:cNvSpPr txBox="1"/>
          <p:nvPr/>
        </p:nvSpPr>
        <p:spPr>
          <a:xfrm>
            <a:off x="9439274" y="2431539"/>
            <a:ext cx="2171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Skidlandslagets ”hovleverantör”</a:t>
            </a:r>
          </a:p>
          <a:p>
            <a:endParaRPr lang="sv-FI" dirty="0"/>
          </a:p>
          <a:p>
            <a:r>
              <a:rPr lang="sv-FI" dirty="0"/>
              <a:t>Fortsätter idag med patenterade brandhandskar för räddningsverk över hela världen.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E0437C5-CA82-44D1-9AAC-961A27E5269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9439274" y="4743449"/>
            <a:ext cx="2333625" cy="155257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2CCDC254-01F3-4150-A189-A86679DE103E}"/>
              </a:ext>
            </a:extLst>
          </p:cNvPr>
          <p:cNvSpPr txBox="1"/>
          <p:nvPr/>
        </p:nvSpPr>
        <p:spPr>
          <a:xfrm>
            <a:off x="9972675" y="6200774"/>
            <a:ext cx="1971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200" dirty="0"/>
              <a:t>Henrik Huhta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E4A7559-63F1-40F3-A913-E0919A742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15" y="291308"/>
            <a:ext cx="7952759" cy="5909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19951E36-D78A-46E7-875B-4D3B142D715D}"/>
              </a:ext>
            </a:extLst>
          </p:cNvPr>
          <p:cNvSpPr txBox="1"/>
          <p:nvPr/>
        </p:nvSpPr>
        <p:spPr>
          <a:xfrm>
            <a:off x="2686050" y="6216163"/>
            <a:ext cx="232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1400" b="1" dirty="0">
                <a:solidFill>
                  <a:schemeClr val="bg1"/>
                </a:solidFill>
              </a:rPr>
              <a:t>Birger  Huhta</a:t>
            </a:r>
          </a:p>
          <a:p>
            <a:pPr algn="ctr"/>
            <a:r>
              <a:rPr lang="sv-FI" sz="1400" b="1" dirty="0">
                <a:solidFill>
                  <a:schemeClr val="bg1"/>
                </a:solidFill>
              </a:rPr>
              <a:t>Industriråd, </a:t>
            </a:r>
            <a:r>
              <a:rPr lang="sv-FI" sz="1400" b="1" dirty="0" err="1">
                <a:solidFill>
                  <a:schemeClr val="bg1"/>
                </a:solidFill>
              </a:rPr>
              <a:t>handskfabrikör</a:t>
            </a:r>
            <a:endParaRPr lang="sv-FI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3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5F28328-D925-4FB4-A4C4-9FF7A257A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18" y="84841"/>
            <a:ext cx="9514268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FC6D3F8-4F87-4743-A238-DACBE41129DC}"/>
              </a:ext>
            </a:extLst>
          </p:cNvPr>
          <p:cNvSpPr txBox="1"/>
          <p:nvPr/>
        </p:nvSpPr>
        <p:spPr>
          <a:xfrm>
            <a:off x="10549379" y="5717795"/>
            <a:ext cx="1432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/>
              <a:t>Inger Savela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7173ABB-B9F9-4F65-B937-4B7AC8BB06C1}"/>
              </a:ext>
            </a:extLst>
          </p:cNvPr>
          <p:cNvSpPr txBox="1"/>
          <p:nvPr/>
        </p:nvSpPr>
        <p:spPr>
          <a:xfrm>
            <a:off x="10317636" y="886119"/>
            <a:ext cx="174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400" b="1" dirty="0"/>
              <a:t>Läder beklädnads</a:t>
            </a:r>
          </a:p>
          <a:p>
            <a:pPr algn="ctr"/>
            <a:r>
              <a:rPr lang="sv-FI" sz="2400" b="1" dirty="0"/>
              <a:t>fabrik</a:t>
            </a:r>
          </a:p>
        </p:txBody>
      </p:sp>
      <p:pic>
        <p:nvPicPr>
          <p:cNvPr id="3074" name="Picture 2" descr="Oy R. Lax Ab, harmaa nahkatakki 60-luvulta - S/M - Niin Mua">
            <a:extLst>
              <a:ext uri="{FF2B5EF4-FFF2-40B4-BE49-F238E27FC236}">
                <a16:creationId xmlns:a16="http://schemas.microsoft.com/office/drawing/2014/main" id="{1D8984D0-36C1-429E-A210-FDBB7F233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096" y="2533536"/>
            <a:ext cx="1315038" cy="1315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F983BAC4-70A4-439C-AE29-C0E47BE082C9}"/>
              </a:ext>
            </a:extLst>
          </p:cNvPr>
          <p:cNvSpPr txBox="1"/>
          <p:nvPr/>
        </p:nvSpPr>
        <p:spPr>
          <a:xfrm>
            <a:off x="10629900" y="400050"/>
            <a:ext cx="1276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b="1" dirty="0"/>
              <a:t>1951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1F1DEBD-FF7A-450B-ACB6-CF0F4C2CC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0034" y="4524432"/>
            <a:ext cx="919162" cy="1270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6C7E7E8-15B6-48F9-8A16-53794D9F3469}"/>
              </a:ext>
            </a:extLst>
          </p:cNvPr>
          <p:cNvSpPr txBox="1"/>
          <p:nvPr/>
        </p:nvSpPr>
        <p:spPr>
          <a:xfrm>
            <a:off x="10372661" y="3981450"/>
            <a:ext cx="174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b="1" dirty="0"/>
              <a:t>Oy </a:t>
            </a:r>
            <a:r>
              <a:rPr lang="sv-FI" sz="2400" b="1" dirty="0" err="1"/>
              <a:t>R.Lax</a:t>
            </a:r>
            <a:r>
              <a:rPr lang="sv-FI" sz="2400" b="1" dirty="0"/>
              <a:t> Ab</a:t>
            </a:r>
          </a:p>
        </p:txBody>
      </p:sp>
    </p:spTree>
    <p:extLst>
      <p:ext uri="{BB962C8B-B14F-4D97-AF65-F5344CB8AC3E}">
        <p14:creationId xmlns:p14="http://schemas.microsoft.com/office/powerpoint/2010/main" val="1063267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63EA25D-C108-4631-AEB2-F6C548A70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82" y="169682"/>
            <a:ext cx="7236812" cy="45908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ABFF77E-0604-4473-B933-3EAEC59C5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670" y="235882"/>
            <a:ext cx="3026005" cy="4596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4207831-6BD3-4DB1-B62A-9822E0C31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327" y="4986778"/>
            <a:ext cx="2433741" cy="170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DEC723C9-76DA-41AD-8041-D9B4213D15E3}"/>
              </a:ext>
            </a:extLst>
          </p:cNvPr>
          <p:cNvSpPr txBox="1"/>
          <p:nvPr/>
        </p:nvSpPr>
        <p:spPr>
          <a:xfrm>
            <a:off x="4869068" y="6334813"/>
            <a:ext cx="2771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200" dirty="0"/>
              <a:t>N-B Skuthälla &amp; L-E Thylin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F6E9113-9849-4CBE-B59C-34A24C674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5278" y="5062172"/>
            <a:ext cx="763570" cy="1639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5F1790AC-51E5-473F-BDD6-53DE6986AA58}"/>
              </a:ext>
            </a:extLst>
          </p:cNvPr>
          <p:cNvSpPr txBox="1"/>
          <p:nvPr/>
        </p:nvSpPr>
        <p:spPr>
          <a:xfrm>
            <a:off x="5316718" y="5154989"/>
            <a:ext cx="2433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800" b="1" dirty="0"/>
              <a:t>Oy </a:t>
            </a:r>
            <a:r>
              <a:rPr lang="sv-FI" sz="2800" b="1" dirty="0" err="1"/>
              <a:t>Meiker</a:t>
            </a:r>
            <a:r>
              <a:rPr lang="sv-FI" sz="2800" b="1" dirty="0"/>
              <a:t> Ab</a:t>
            </a:r>
          </a:p>
          <a:p>
            <a:pPr algn="ctr"/>
            <a:r>
              <a:rPr lang="sv-FI" sz="1600" dirty="0"/>
              <a:t>Läderbeklädnadsfabrik Kronoby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CCB1AC1-4C93-4D78-8C55-8E2D5A7174A0}"/>
              </a:ext>
            </a:extLst>
          </p:cNvPr>
          <p:cNvSpPr txBox="1"/>
          <p:nvPr/>
        </p:nvSpPr>
        <p:spPr>
          <a:xfrm>
            <a:off x="942975" y="352425"/>
            <a:ext cx="1276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b="1" dirty="0">
                <a:solidFill>
                  <a:schemeClr val="bg1">
                    <a:lumMod val="95000"/>
                  </a:schemeClr>
                </a:solidFill>
              </a:rPr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2346568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211EAF22-2BFF-4141-A8F7-02DC1B40B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4089" y="976662"/>
            <a:ext cx="3619500" cy="28530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sv-FI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Kardtillverkningen</a:t>
            </a:r>
            <a:r>
              <a:rPr lang="sv-FI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sysselsätter många karlebybor i slutet av 1800-talet. Årsproduktionen varierar mellan 50 000-100 000 kardor. År 1895 avgår från järnvägsstationen i Gamlakarleby 95 procent av alla kardor som transporteras per järnväg i landet. </a:t>
            </a:r>
          </a:p>
          <a:p>
            <a:pPr algn="just">
              <a:spcAft>
                <a:spcPts val="0"/>
              </a:spcAft>
            </a:pPr>
            <a:endParaRPr lang="sv-F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v-FI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 som inte arbetar med kardor syr handskar.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5DDE948-CCA4-4BF0-89AF-0CEC527D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3769" y="6446967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BFE6751-76F2-481D-A336-4930FD28E8E8}"/>
              </a:ext>
            </a:extLst>
          </p:cNvPr>
          <p:cNvSpPr txBox="1"/>
          <p:nvPr/>
        </p:nvSpPr>
        <p:spPr>
          <a:xfrm>
            <a:off x="7569823" y="151834"/>
            <a:ext cx="415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400" b="1" dirty="0" err="1"/>
              <a:t>Kardsättning</a:t>
            </a:r>
            <a:r>
              <a:rPr lang="sv-FI" sz="2400" b="1" dirty="0"/>
              <a:t> i var och varannan stuga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19A3506-F799-4C00-8FBC-E943C50FC7B7}"/>
              </a:ext>
            </a:extLst>
          </p:cNvPr>
          <p:cNvSpPr txBox="1"/>
          <p:nvPr/>
        </p:nvSpPr>
        <p:spPr>
          <a:xfrm>
            <a:off x="4477708" y="5122963"/>
            <a:ext cx="3092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1400" dirty="0" err="1"/>
              <a:t>Indolas</a:t>
            </a:r>
            <a:r>
              <a:rPr lang="sv-FI" sz="1400" dirty="0"/>
              <a:t> </a:t>
            </a:r>
            <a:r>
              <a:rPr lang="sv-FI" sz="1400" dirty="0" err="1"/>
              <a:t>kardfabrik</a:t>
            </a:r>
            <a:endParaRPr lang="sv-FI" sz="14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1C9F232-D1B4-40A4-9807-FFACE1323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80" y="1028998"/>
            <a:ext cx="7689223" cy="4571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Bildresultat fÃ¶r kardtillverkning">
            <a:extLst>
              <a:ext uri="{FF2B5EF4-FFF2-40B4-BE49-F238E27FC236}">
                <a16:creationId xmlns:a16="http://schemas.microsoft.com/office/drawing/2014/main" id="{7908AABA-4D8B-4A14-970E-3A8D9D2C0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89" y="4319893"/>
            <a:ext cx="3619500" cy="2026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9FD222C-3ACD-45DD-A1E6-648C0D407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43" y="67533"/>
            <a:ext cx="1532335" cy="1922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B0DD8011-5E5F-4FB0-A1C7-4BC0527DBFEC}"/>
              </a:ext>
            </a:extLst>
          </p:cNvPr>
          <p:cNvSpPr txBox="1"/>
          <p:nvPr/>
        </p:nvSpPr>
        <p:spPr>
          <a:xfrm>
            <a:off x="1919064" y="151834"/>
            <a:ext cx="35197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3200" dirty="0" err="1"/>
              <a:t>Indolas</a:t>
            </a:r>
            <a:r>
              <a:rPr lang="sv-FI" sz="3200" dirty="0"/>
              <a:t> </a:t>
            </a:r>
            <a:r>
              <a:rPr lang="sv-FI" sz="3200" dirty="0" err="1"/>
              <a:t>kardfabrik</a:t>
            </a:r>
            <a:endParaRPr lang="sv-FI" sz="3200" dirty="0"/>
          </a:p>
          <a:p>
            <a:r>
              <a:rPr lang="sv-FI" dirty="0"/>
              <a:t>Ernst Indola</a:t>
            </a:r>
          </a:p>
        </p:txBody>
      </p:sp>
    </p:spTree>
    <p:extLst>
      <p:ext uri="{BB962C8B-B14F-4D97-AF65-F5344CB8AC3E}">
        <p14:creationId xmlns:p14="http://schemas.microsoft.com/office/powerpoint/2010/main" val="3068981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DB733AD1-1902-4211-AE5F-D8EE627A0DA2}"/>
              </a:ext>
            </a:extLst>
          </p:cNvPr>
          <p:cNvSpPr txBox="1"/>
          <p:nvPr/>
        </p:nvSpPr>
        <p:spPr>
          <a:xfrm>
            <a:off x="4238625" y="200025"/>
            <a:ext cx="7560601" cy="7181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500"/>
              </a:spcAft>
            </a:pPr>
            <a:r>
              <a:rPr lang="sv-FI" sz="3600" b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</a:t>
            </a:r>
            <a:r>
              <a:rPr lang="sv-FI" sz="2800" b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art har alla produkter försvunnit och Vart har alla fabriker tagit vägen?</a:t>
            </a:r>
            <a:endParaRPr lang="sv-FI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F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sv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järan försvann, </a:t>
            </a:r>
            <a:r>
              <a:rPr lang="sv-F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sv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keppsbyggandet försvann och därmed också repslageri, segeldukstillverkning och sågverk, </a:t>
            </a:r>
            <a:r>
              <a:rPr lang="sv-F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sv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arverierna försvann, </a:t>
            </a:r>
            <a:r>
              <a:rPr lang="sv-F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sv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eklädnadsindustrin försvann. Vår egen </a:t>
            </a:r>
            <a:r>
              <a:rPr lang="sv-F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sv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emonad tog slut, </a:t>
            </a:r>
            <a:r>
              <a:rPr lang="sv-F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sv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ikören och </a:t>
            </a:r>
            <a:r>
              <a:rPr lang="sv-F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sv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rännvinet likaså.  Inget </a:t>
            </a:r>
            <a:r>
              <a:rPr lang="sv-F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sv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uggummi och inga </a:t>
            </a:r>
            <a:r>
              <a:rPr lang="sv-FI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sv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arameller har vi längre. </a:t>
            </a:r>
            <a:r>
              <a:rPr lang="sv-FI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sv-FI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öbe</a:t>
            </a:r>
            <a:r>
              <a:rPr lang="sv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Itillverkningen</a:t>
            </a:r>
            <a:r>
              <a:rPr lang="sv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och </a:t>
            </a:r>
            <a:r>
              <a:rPr lang="sv-FI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sv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nickerierna gick sin väg.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F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VARFÖR ? Och vad skall vi hålla på med efter detta?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FI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Kanske Satsa på Företagsamhet = </a:t>
            </a:r>
            <a:r>
              <a:rPr lang="sv-FI" sz="20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Spelöga</a:t>
            </a:r>
            <a:endParaRPr lang="sv-FI" sz="2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sv-F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 vara med då det börjar hända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sv-F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 vara med då det händer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sv-F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 vara med så länge det händer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sv-F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 vara uppmärksam innan det slutar hända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sv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F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623A295-9585-4A4D-A170-D603B3ACC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27" y="285749"/>
            <a:ext cx="1163516" cy="178117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DE11908-9E12-4AAC-B83C-AFFC2774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4" y="2324100"/>
            <a:ext cx="3190212" cy="1983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31A508F6-13CE-4B48-B64F-1913F700C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027" y="4651628"/>
            <a:ext cx="1280742" cy="1711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37F89720-0C80-4EBC-BC68-715A69DC19B6}"/>
              </a:ext>
            </a:extLst>
          </p:cNvPr>
          <p:cNvSpPr txBox="1"/>
          <p:nvPr/>
        </p:nvSpPr>
        <p:spPr>
          <a:xfrm>
            <a:off x="10248900" y="6372225"/>
            <a:ext cx="1550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i="1" dirty="0"/>
              <a:t>Lars-Eric Thylin</a:t>
            </a:r>
          </a:p>
        </p:txBody>
      </p:sp>
      <p:sp>
        <p:nvSpPr>
          <p:cNvPr id="2" name="Pil: vänster 1">
            <a:extLst>
              <a:ext uri="{FF2B5EF4-FFF2-40B4-BE49-F238E27FC236}">
                <a16:creationId xmlns:a16="http://schemas.microsoft.com/office/drawing/2014/main" id="{B49909BD-AE39-43CF-88BF-11524987256B}"/>
              </a:ext>
            </a:extLst>
          </p:cNvPr>
          <p:cNvSpPr/>
          <p:nvPr/>
        </p:nvSpPr>
        <p:spPr>
          <a:xfrm>
            <a:off x="10634662" y="4651627"/>
            <a:ext cx="771525" cy="1491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172021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3405808-DFBC-47F3-B7CD-64943E1DC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23" y="1969770"/>
            <a:ext cx="4946904" cy="3108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3D45912-51DE-4608-BA69-77145B694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644" y="1362076"/>
            <a:ext cx="5326466" cy="3848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704031D-7B6C-42B5-BF2D-A487BEE7D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2777" y="4456108"/>
            <a:ext cx="1239973" cy="2203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0BDC4C06-1FB0-42F9-B1A3-612F7242E882}"/>
              </a:ext>
            </a:extLst>
          </p:cNvPr>
          <p:cNvSpPr txBox="1"/>
          <p:nvPr/>
        </p:nvSpPr>
        <p:spPr>
          <a:xfrm>
            <a:off x="1913637" y="6297105"/>
            <a:ext cx="1583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/>
              <a:t>Edvin Franzén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AA27887-0655-4C11-8E32-45C17A0C2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266" y="188534"/>
            <a:ext cx="1291471" cy="3367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FDEF6603-6E27-4AF8-8FED-51FD1992126F}"/>
              </a:ext>
            </a:extLst>
          </p:cNvPr>
          <p:cNvSpPr txBox="1"/>
          <p:nvPr/>
        </p:nvSpPr>
        <p:spPr>
          <a:xfrm>
            <a:off x="7051249" y="263951"/>
            <a:ext cx="4438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800" b="1" dirty="0"/>
              <a:t>Gamlakarleby Handelskompani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A5C3DDB-640F-48FD-B21C-486F20156035}"/>
              </a:ext>
            </a:extLst>
          </p:cNvPr>
          <p:cNvSpPr txBox="1"/>
          <p:nvPr/>
        </p:nvSpPr>
        <p:spPr>
          <a:xfrm>
            <a:off x="6881567" y="5722071"/>
            <a:ext cx="4071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Sysselsatte som mest ca 120 personer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5593A6D-9D8D-4376-A677-E401C1950836}"/>
              </a:ext>
            </a:extLst>
          </p:cNvPr>
          <p:cNvSpPr txBox="1"/>
          <p:nvPr/>
        </p:nvSpPr>
        <p:spPr>
          <a:xfrm>
            <a:off x="1089188" y="188534"/>
            <a:ext cx="38923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b="1" dirty="0"/>
              <a:t>1933 – 1978</a:t>
            </a:r>
          </a:p>
          <a:p>
            <a:endParaRPr lang="sv-FI" sz="800" b="1" dirty="0"/>
          </a:p>
          <a:p>
            <a:r>
              <a:rPr lang="sv-FI" sz="2000" b="1" dirty="0"/>
              <a:t>Pionjär inom beklädnads-tillverkningen i Gamlakarleby</a:t>
            </a:r>
          </a:p>
        </p:txBody>
      </p:sp>
    </p:spTree>
    <p:extLst>
      <p:ext uri="{BB962C8B-B14F-4D97-AF65-F5344CB8AC3E}">
        <p14:creationId xmlns:p14="http://schemas.microsoft.com/office/powerpoint/2010/main" val="1241094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2AB0331-6078-40E2-8497-5C3A52221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" y="0"/>
            <a:ext cx="12191084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B8C718B-5F4D-4CA0-BD81-311B6C98E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309" y="160255"/>
            <a:ext cx="1018114" cy="15695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52DDC3C-A334-4A6F-8A73-A68C58B246E6}"/>
              </a:ext>
            </a:extLst>
          </p:cNvPr>
          <p:cNvSpPr txBox="1"/>
          <p:nvPr/>
        </p:nvSpPr>
        <p:spPr>
          <a:xfrm>
            <a:off x="10753309" y="1649691"/>
            <a:ext cx="1247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>
                <a:solidFill>
                  <a:schemeClr val="bg1">
                    <a:lumMod val="95000"/>
                  </a:schemeClr>
                </a:solidFill>
              </a:rPr>
              <a:t>Evald Vainio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FA79020-6D39-47DA-A77E-1BBFAF3193E6}"/>
              </a:ext>
            </a:extLst>
          </p:cNvPr>
          <p:cNvSpPr txBox="1"/>
          <p:nvPr/>
        </p:nvSpPr>
        <p:spPr>
          <a:xfrm>
            <a:off x="452487" y="6136849"/>
            <a:ext cx="371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>
                <a:solidFill>
                  <a:schemeClr val="bg1">
                    <a:lumMod val="95000"/>
                  </a:schemeClr>
                </a:solidFill>
              </a:rPr>
              <a:t>Kokkolan </a:t>
            </a:r>
            <a:r>
              <a:rPr lang="sv-FI" b="1" dirty="0" err="1">
                <a:solidFill>
                  <a:schemeClr val="bg1">
                    <a:lumMod val="95000"/>
                  </a:schemeClr>
                </a:solidFill>
              </a:rPr>
              <a:t>Kappatehdas</a:t>
            </a:r>
            <a:r>
              <a:rPr lang="sv-FI" b="1" dirty="0">
                <a:solidFill>
                  <a:schemeClr val="bg1">
                    <a:lumMod val="95000"/>
                  </a:schemeClr>
                </a:solidFill>
              </a:rPr>
              <a:t> Oy - Master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AE5CB36-74B4-4680-A738-2EEAB6B1264A}"/>
              </a:ext>
            </a:extLst>
          </p:cNvPr>
          <p:cNvSpPr txBox="1"/>
          <p:nvPr/>
        </p:nvSpPr>
        <p:spPr>
          <a:xfrm>
            <a:off x="631988" y="5613629"/>
            <a:ext cx="3892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b="1" dirty="0">
                <a:solidFill>
                  <a:schemeClr val="bg1">
                    <a:lumMod val="95000"/>
                  </a:schemeClr>
                </a:solidFill>
              </a:rPr>
              <a:t>      </a:t>
            </a:r>
            <a:r>
              <a:rPr lang="sv-FI" sz="2400" b="1" dirty="0">
                <a:solidFill>
                  <a:schemeClr val="bg1">
                    <a:lumMod val="95000"/>
                  </a:schemeClr>
                </a:solidFill>
              </a:rPr>
              <a:t>1938 – 1992</a:t>
            </a:r>
          </a:p>
        </p:txBody>
      </p:sp>
    </p:spTree>
    <p:extLst>
      <p:ext uri="{BB962C8B-B14F-4D97-AF65-F5344CB8AC3E}">
        <p14:creationId xmlns:p14="http://schemas.microsoft.com/office/powerpoint/2010/main" val="3595957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D17DBE3-EA5A-43D4-BB43-770F9E065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"/>
            <a:ext cx="12192000" cy="68572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628A910-52EF-4898-A4FB-74CB38A65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815545" y="4796583"/>
            <a:ext cx="2219822" cy="1248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A12DD3B-2F59-4C3C-8150-E926B9BD4B0F}"/>
              </a:ext>
            </a:extLst>
          </p:cNvPr>
          <p:cNvSpPr txBox="1"/>
          <p:nvPr/>
        </p:nvSpPr>
        <p:spPr>
          <a:xfrm>
            <a:off x="10228083" y="6393386"/>
            <a:ext cx="1659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/>
              <a:t>Roger </a:t>
            </a:r>
            <a:r>
              <a:rPr lang="sv-FI" sz="1600" dirty="0" err="1"/>
              <a:t>Störling</a:t>
            </a:r>
            <a:endParaRPr lang="sv-FI" sz="16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EC1A2036-B6C2-42CD-82D8-9DE89FD2C3E8}"/>
              </a:ext>
            </a:extLst>
          </p:cNvPr>
          <p:cNvSpPr txBox="1"/>
          <p:nvPr/>
        </p:nvSpPr>
        <p:spPr>
          <a:xfrm>
            <a:off x="476250" y="304800"/>
            <a:ext cx="23431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b="1" dirty="0">
                <a:solidFill>
                  <a:schemeClr val="bg1">
                    <a:lumMod val="95000"/>
                  </a:schemeClr>
                </a:solidFill>
              </a:rPr>
              <a:t>1952 – 1975</a:t>
            </a:r>
          </a:p>
          <a:p>
            <a:r>
              <a:rPr lang="sv-FI" sz="2400" b="1" dirty="0">
                <a:solidFill>
                  <a:schemeClr val="bg1">
                    <a:lumMod val="95000"/>
                  </a:schemeClr>
                </a:solidFill>
              </a:rPr>
              <a:t>Turo 1975-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291BA0C-DDB7-40CD-84B4-344B36D8E005}"/>
              </a:ext>
            </a:extLst>
          </p:cNvPr>
          <p:cNvSpPr txBox="1"/>
          <p:nvPr/>
        </p:nvSpPr>
        <p:spPr>
          <a:xfrm>
            <a:off x="3657600" y="6393386"/>
            <a:ext cx="501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Sysselsatte som mest ca 500 personer i Karleby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F2F18CF-D254-4B19-BDA0-2A9A77053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1386639"/>
            <a:ext cx="1657350" cy="23042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8BBDB8EA-F663-443F-A213-B2997A1F26C8}"/>
              </a:ext>
            </a:extLst>
          </p:cNvPr>
          <p:cNvSpPr txBox="1"/>
          <p:nvPr/>
        </p:nvSpPr>
        <p:spPr>
          <a:xfrm>
            <a:off x="400050" y="3529012"/>
            <a:ext cx="2343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>
                <a:solidFill>
                  <a:schemeClr val="bg1">
                    <a:lumMod val="95000"/>
                  </a:schemeClr>
                </a:solidFill>
              </a:rPr>
              <a:t>Den </a:t>
            </a:r>
            <a:r>
              <a:rPr lang="sv-FI" sz="1600">
                <a:solidFill>
                  <a:schemeClr val="bg1">
                    <a:lumMod val="95000"/>
                  </a:schemeClr>
                </a:solidFill>
              </a:rPr>
              <a:t>Gula Regnjackan</a:t>
            </a:r>
          </a:p>
          <a:p>
            <a:r>
              <a:rPr lang="sv-FI" sz="1400" i="1">
                <a:solidFill>
                  <a:schemeClr val="bg1">
                    <a:lumMod val="95000"/>
                  </a:schemeClr>
                </a:solidFill>
              </a:rPr>
              <a:t>Design Gunborg Lehmus</a:t>
            </a:r>
            <a:endParaRPr lang="sv-FI" sz="1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68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18BFCF4-56DE-4088-AE95-28E67FA24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22" y="0"/>
            <a:ext cx="10212956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4C855AC-9583-4995-AF2A-77F8339C8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771" y="276729"/>
            <a:ext cx="4879182" cy="36259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C17860D-E44D-4D64-A472-1AEF52E063C0}"/>
              </a:ext>
            </a:extLst>
          </p:cNvPr>
          <p:cNvSpPr txBox="1"/>
          <p:nvPr/>
        </p:nvSpPr>
        <p:spPr>
          <a:xfrm>
            <a:off x="1706253" y="9425"/>
            <a:ext cx="532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b="1" dirty="0"/>
              <a:t>Gamlakarleby Sportbeklädnad / </a:t>
            </a:r>
            <a:r>
              <a:rPr lang="sv-FI" sz="2400" b="1" dirty="0" err="1"/>
              <a:t>Rukka</a:t>
            </a:r>
            <a:endParaRPr lang="sv-FI" sz="2400" b="1" dirty="0"/>
          </a:p>
        </p:txBody>
      </p:sp>
    </p:spTree>
    <p:extLst>
      <p:ext uri="{BB962C8B-B14F-4D97-AF65-F5344CB8AC3E}">
        <p14:creationId xmlns:p14="http://schemas.microsoft.com/office/powerpoint/2010/main" val="1129501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BD84E1D-15CA-420B-A787-F7862D3F1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1094" y="3392971"/>
            <a:ext cx="1622181" cy="2750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9DD22DA9-FF10-460C-8E8E-542BC975802F}"/>
              </a:ext>
            </a:extLst>
          </p:cNvPr>
          <p:cNvSpPr txBox="1"/>
          <p:nvPr/>
        </p:nvSpPr>
        <p:spPr>
          <a:xfrm>
            <a:off x="8439150" y="581025"/>
            <a:ext cx="32194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4000" b="1" dirty="0"/>
              <a:t>Oy </a:t>
            </a:r>
            <a:r>
              <a:rPr lang="sv-FI" sz="4000" b="1" dirty="0" err="1"/>
              <a:t>Terinit</a:t>
            </a:r>
            <a:r>
              <a:rPr lang="sv-FI" sz="4000" b="1" dirty="0"/>
              <a:t> Ab</a:t>
            </a:r>
          </a:p>
          <a:p>
            <a:pPr algn="ctr"/>
            <a:r>
              <a:rPr lang="sv-FI" sz="3200" b="1" dirty="0"/>
              <a:t>Terjärv Spinneri</a:t>
            </a:r>
          </a:p>
          <a:p>
            <a:pPr algn="ctr"/>
            <a:r>
              <a:rPr lang="sv-FI" sz="3200" b="1" dirty="0"/>
              <a:t>Terjärv</a:t>
            </a:r>
          </a:p>
          <a:p>
            <a:pPr algn="ctr"/>
            <a:r>
              <a:rPr lang="sv-FI" sz="3200" b="1" dirty="0"/>
              <a:t>1949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B6263A1-BF00-45DA-843F-FF7D8E89C93E}"/>
              </a:ext>
            </a:extLst>
          </p:cNvPr>
          <p:cNvSpPr txBox="1"/>
          <p:nvPr/>
        </p:nvSpPr>
        <p:spPr>
          <a:xfrm>
            <a:off x="9467850" y="6267450"/>
            <a:ext cx="2190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/>
              <a:t>Erik Granholm</a:t>
            </a:r>
          </a:p>
        </p:txBody>
      </p:sp>
      <p:pic>
        <p:nvPicPr>
          <p:cNvPr id="1028" name="Picture 4" descr="Om det behövs kan det rum som senast fungerat som församlingssal i Terjärv bli en ny daghemsavdelning.">
            <a:extLst>
              <a:ext uri="{FF2B5EF4-FFF2-40B4-BE49-F238E27FC236}">
                <a16:creationId xmlns:a16="http://schemas.microsoft.com/office/drawing/2014/main" id="{50E890FA-890D-49DB-BCA3-605641382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488573"/>
            <a:ext cx="7300912" cy="4863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Terinit – Wikipedia">
            <a:extLst>
              <a:ext uri="{FF2B5EF4-FFF2-40B4-BE49-F238E27FC236}">
                <a16:creationId xmlns:a16="http://schemas.microsoft.com/office/drawing/2014/main" id="{DA159587-A2F6-417E-BD4F-2A564EC76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2638425"/>
            <a:ext cx="3797653" cy="1297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4DFCA0C-7B57-47FE-95A9-E482DAE9562D}"/>
              </a:ext>
            </a:extLst>
          </p:cNvPr>
          <p:cNvSpPr txBox="1"/>
          <p:nvPr/>
        </p:nvSpPr>
        <p:spPr>
          <a:xfrm>
            <a:off x="2276475" y="5857875"/>
            <a:ext cx="491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Sysselsatte som mest ca 300 personer</a:t>
            </a:r>
          </a:p>
        </p:txBody>
      </p:sp>
    </p:spTree>
    <p:extLst>
      <p:ext uri="{BB962C8B-B14F-4D97-AF65-F5344CB8AC3E}">
        <p14:creationId xmlns:p14="http://schemas.microsoft.com/office/powerpoint/2010/main" val="3905589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3583439-F63B-4179-A620-291D3D841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"/>
            <a:ext cx="12192000" cy="68555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04E9F53-0EB5-4A73-836E-E675D6CF8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5525"/>
            <a:ext cx="2103781" cy="2457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FBDE0145-7997-429B-AFF9-74B86697D019}"/>
              </a:ext>
            </a:extLst>
          </p:cNvPr>
          <p:cNvSpPr txBox="1"/>
          <p:nvPr/>
        </p:nvSpPr>
        <p:spPr>
          <a:xfrm>
            <a:off x="228600" y="4686300"/>
            <a:ext cx="171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/>
              <a:t>Martti </a:t>
            </a:r>
            <a:r>
              <a:rPr lang="sv-FI" sz="1600" dirty="0" err="1"/>
              <a:t>Korkia</a:t>
            </a:r>
            <a:r>
              <a:rPr lang="sv-FI" sz="1600" dirty="0"/>
              <a:t>-Aho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AC81C3AF-4939-4643-B59B-C0C4889E2567}"/>
              </a:ext>
            </a:extLst>
          </p:cNvPr>
          <p:cNvSpPr txBox="1"/>
          <p:nvPr/>
        </p:nvSpPr>
        <p:spPr>
          <a:xfrm>
            <a:off x="228600" y="40005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dirty="0">
                <a:solidFill>
                  <a:schemeClr val="bg1">
                    <a:lumMod val="95000"/>
                  </a:schemeClr>
                </a:solidFill>
              </a:rPr>
              <a:t>1966 - 1993</a:t>
            </a:r>
          </a:p>
        </p:txBody>
      </p:sp>
    </p:spTree>
    <p:extLst>
      <p:ext uri="{BB962C8B-B14F-4D97-AF65-F5344CB8AC3E}">
        <p14:creationId xmlns:p14="http://schemas.microsoft.com/office/powerpoint/2010/main" val="441359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1EF01DF-15DA-4803-915C-0FB02E5AE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67" y="0"/>
            <a:ext cx="12191584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Aimo Vallila">
            <a:extLst>
              <a:ext uri="{FF2B5EF4-FFF2-40B4-BE49-F238E27FC236}">
                <a16:creationId xmlns:a16="http://schemas.microsoft.com/office/drawing/2014/main" id="{42CE3332-2742-4882-8D73-F8378C376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4771629"/>
            <a:ext cx="1533525" cy="18530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6091451-A9AA-4C07-8784-D499E7536E61}"/>
              </a:ext>
            </a:extLst>
          </p:cNvPr>
          <p:cNvSpPr txBox="1"/>
          <p:nvPr/>
        </p:nvSpPr>
        <p:spPr>
          <a:xfrm>
            <a:off x="1819275" y="6257925"/>
            <a:ext cx="1533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>
                <a:solidFill>
                  <a:schemeClr val="bg1">
                    <a:lumMod val="95000"/>
                  </a:schemeClr>
                </a:solidFill>
              </a:rPr>
              <a:t>Aimo </a:t>
            </a:r>
            <a:r>
              <a:rPr lang="sv-FI" sz="1600" dirty="0" err="1">
                <a:solidFill>
                  <a:schemeClr val="bg1">
                    <a:lumMod val="95000"/>
                  </a:schemeClr>
                </a:solidFill>
              </a:rPr>
              <a:t>Vallila</a:t>
            </a:r>
            <a:endParaRPr lang="sv-FI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BBB8910-E29B-4388-B0B1-2914C475F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233362"/>
            <a:ext cx="1693059" cy="1736471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AA2B7052-C66F-461C-84A2-BC7DABBF6877}"/>
              </a:ext>
            </a:extLst>
          </p:cNvPr>
          <p:cNvSpPr txBox="1"/>
          <p:nvPr/>
        </p:nvSpPr>
        <p:spPr>
          <a:xfrm>
            <a:off x="8629650" y="342900"/>
            <a:ext cx="3209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400" b="1" dirty="0"/>
              <a:t>1949-1990</a:t>
            </a:r>
          </a:p>
          <a:p>
            <a:pPr algn="ctr"/>
            <a:r>
              <a:rPr lang="sv-FI" sz="2400" b="1" dirty="0"/>
              <a:t>Lasten </a:t>
            </a:r>
            <a:r>
              <a:rPr lang="sv-FI" sz="2400" b="1" dirty="0" err="1"/>
              <a:t>Pukutehdas</a:t>
            </a:r>
            <a:r>
              <a:rPr lang="sv-FI" sz="2400" b="1" dirty="0"/>
              <a:t> Oy</a:t>
            </a:r>
          </a:p>
          <a:p>
            <a:pPr algn="ctr"/>
            <a:r>
              <a:rPr lang="sv-FI" sz="2400" b="1" dirty="0"/>
              <a:t>Finn-Lassie Oy</a:t>
            </a:r>
          </a:p>
        </p:txBody>
      </p:sp>
    </p:spTree>
    <p:extLst>
      <p:ext uri="{BB962C8B-B14F-4D97-AF65-F5344CB8AC3E}">
        <p14:creationId xmlns:p14="http://schemas.microsoft.com/office/powerpoint/2010/main" val="1702858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C08F7E8-2C02-49CB-BC5A-452FE0866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027"/>
            <a:ext cx="12192000" cy="5629945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4973279-69A8-423C-BEFD-1E1C6BC9EB27}"/>
              </a:ext>
            </a:extLst>
          </p:cNvPr>
          <p:cNvSpPr txBox="1"/>
          <p:nvPr/>
        </p:nvSpPr>
        <p:spPr>
          <a:xfrm>
            <a:off x="4675695" y="6344239"/>
            <a:ext cx="449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Aatos Kivelä och </a:t>
            </a:r>
            <a:r>
              <a:rPr lang="sv-FI" dirty="0" err="1"/>
              <a:t>Aarne</a:t>
            </a:r>
            <a:r>
              <a:rPr lang="sv-FI" dirty="0"/>
              <a:t> </a:t>
            </a:r>
            <a:r>
              <a:rPr lang="sv-FI" dirty="0" err="1"/>
              <a:t>Varila</a:t>
            </a:r>
            <a:endParaRPr lang="sv-FI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1B84FE04-86A5-40E5-B20F-87CADDA7A1EC}"/>
              </a:ext>
            </a:extLst>
          </p:cNvPr>
          <p:cNvSpPr txBox="1"/>
          <p:nvPr/>
        </p:nvSpPr>
        <p:spPr>
          <a:xfrm>
            <a:off x="285750" y="1123950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dirty="0">
                <a:solidFill>
                  <a:schemeClr val="bg1">
                    <a:lumMod val="95000"/>
                  </a:schemeClr>
                </a:solidFill>
              </a:rPr>
              <a:t>1963-1995</a:t>
            </a:r>
          </a:p>
        </p:txBody>
      </p:sp>
    </p:spTree>
    <p:extLst>
      <p:ext uri="{BB962C8B-B14F-4D97-AF65-F5344CB8AC3E}">
        <p14:creationId xmlns:p14="http://schemas.microsoft.com/office/powerpoint/2010/main" val="3703269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C65AB1D-9713-4D22-9960-21D2E40A2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53" y="0"/>
            <a:ext cx="10251493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AF80A55-5A06-457E-A9F3-308585937E5F}"/>
              </a:ext>
            </a:extLst>
          </p:cNvPr>
          <p:cNvSpPr txBox="1"/>
          <p:nvPr/>
        </p:nvSpPr>
        <p:spPr>
          <a:xfrm>
            <a:off x="3562350" y="5857875"/>
            <a:ext cx="5010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400" b="1" dirty="0">
                <a:solidFill>
                  <a:schemeClr val="bg1">
                    <a:lumMod val="95000"/>
                  </a:schemeClr>
                </a:solidFill>
              </a:rPr>
              <a:t>Beklädnads Ab Hansa</a:t>
            </a:r>
          </a:p>
          <a:p>
            <a:pPr algn="ctr"/>
            <a:r>
              <a:rPr lang="sv-FI" sz="2400" b="1" dirty="0">
                <a:solidFill>
                  <a:schemeClr val="bg1">
                    <a:lumMod val="95000"/>
                  </a:schemeClr>
                </a:solidFill>
              </a:rPr>
              <a:t>Torggatan 11</a:t>
            </a:r>
          </a:p>
          <a:p>
            <a:pPr algn="ctr"/>
            <a:endParaRPr lang="sv-FI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9285BF7-1D4C-4C3D-B686-0D61A27EB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686" y="3884544"/>
            <a:ext cx="2690553" cy="1804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31E1C85-BEC2-44E2-99E9-615E70668918}"/>
              </a:ext>
            </a:extLst>
          </p:cNvPr>
          <p:cNvSpPr txBox="1"/>
          <p:nvPr/>
        </p:nvSpPr>
        <p:spPr>
          <a:xfrm>
            <a:off x="9173420" y="5773658"/>
            <a:ext cx="2015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>
                <a:solidFill>
                  <a:schemeClr val="bg2"/>
                </a:solidFill>
              </a:rPr>
              <a:t>Personalen med Erik Brandt och Ole </a:t>
            </a:r>
            <a:r>
              <a:rPr lang="sv-FI" sz="1600" dirty="0" err="1">
                <a:solidFill>
                  <a:schemeClr val="bg2"/>
                </a:solidFill>
              </a:rPr>
              <a:t>Bjon</a:t>
            </a:r>
            <a:r>
              <a:rPr lang="sv-FI" sz="1600" dirty="0">
                <a:solidFill>
                  <a:schemeClr val="bg2"/>
                </a:solidFill>
              </a:rPr>
              <a:t> i spetsen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761F6EC-F0CF-4D4D-BB1B-AA28B9FD28E3}"/>
              </a:ext>
            </a:extLst>
          </p:cNvPr>
          <p:cNvSpPr txBox="1"/>
          <p:nvPr/>
        </p:nvSpPr>
        <p:spPr>
          <a:xfrm>
            <a:off x="1838227" y="6189156"/>
            <a:ext cx="233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dirty="0">
                <a:solidFill>
                  <a:schemeClr val="bg1">
                    <a:lumMod val="95000"/>
                  </a:schemeClr>
                </a:solidFill>
              </a:rPr>
              <a:t>Sysselsatte som mest över 100 personer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E0C0050-A440-46A2-86EE-25A5C8058B83}"/>
              </a:ext>
            </a:extLst>
          </p:cNvPr>
          <p:cNvSpPr txBox="1"/>
          <p:nvPr/>
        </p:nvSpPr>
        <p:spPr>
          <a:xfrm>
            <a:off x="8734425" y="161925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b="1" dirty="0"/>
              <a:t>1938-1976</a:t>
            </a:r>
          </a:p>
        </p:txBody>
      </p:sp>
    </p:spTree>
    <p:extLst>
      <p:ext uri="{BB962C8B-B14F-4D97-AF65-F5344CB8AC3E}">
        <p14:creationId xmlns:p14="http://schemas.microsoft.com/office/powerpoint/2010/main" val="3714763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35A0128-3CED-4A97-984F-0452C9C14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70" y="1281775"/>
            <a:ext cx="11241152" cy="3959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1A6D6B6-B526-470B-B63D-FD20CBC87356}"/>
              </a:ext>
            </a:extLst>
          </p:cNvPr>
          <p:cNvSpPr txBox="1"/>
          <p:nvPr/>
        </p:nvSpPr>
        <p:spPr>
          <a:xfrm>
            <a:off x="1866507" y="308127"/>
            <a:ext cx="982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b="1" dirty="0"/>
              <a:t>SOK:s beklädnadsfabrik sysselsatte år 1975 ca 600 personer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004CE22-E0C4-42DE-A128-90D3B0F72940}"/>
              </a:ext>
            </a:extLst>
          </p:cNvPr>
          <p:cNvSpPr txBox="1"/>
          <p:nvPr/>
        </p:nvSpPr>
        <p:spPr>
          <a:xfrm>
            <a:off x="5229225" y="77419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b="1" dirty="0"/>
              <a:t>1956 - 1989</a:t>
            </a:r>
          </a:p>
        </p:txBody>
      </p:sp>
    </p:spTree>
    <p:extLst>
      <p:ext uri="{BB962C8B-B14F-4D97-AF65-F5344CB8AC3E}">
        <p14:creationId xmlns:p14="http://schemas.microsoft.com/office/powerpoint/2010/main" val="1762378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81A6D6-6CED-4A4A-95CF-BD82FD48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171450"/>
            <a:ext cx="9601200" cy="762000"/>
          </a:xfrm>
        </p:spPr>
        <p:txBody>
          <a:bodyPr/>
          <a:lstStyle/>
          <a:p>
            <a:r>
              <a:rPr lang="sv-FI" dirty="0"/>
              <a:t>Vart har produkterna försvunnit ?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63B6426-CF92-490B-9F3A-96B118A2D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4" y="1200149"/>
            <a:ext cx="3717227" cy="2352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FF7FA1D-1B90-43E8-A01B-329C39506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699" y="1200149"/>
            <a:ext cx="2752725" cy="2422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5F753ED1-69D1-439B-BBC6-3E4974176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4" y="3819523"/>
            <a:ext cx="2311876" cy="2752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9B385796-FA02-4382-8982-BE7854D02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772" y="1200149"/>
            <a:ext cx="2076205" cy="2352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BDF42C7B-B505-476B-B377-20D655C30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718" y="3889246"/>
            <a:ext cx="1469327" cy="2612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23966584-F84C-411B-A72D-F58BF70813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4257" y="3889246"/>
            <a:ext cx="2911431" cy="2683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DA78E7E2-E8C2-4CFE-979F-897BF3CF63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4304" y="3889246"/>
            <a:ext cx="1569303" cy="26830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25112557-54B2-4F1A-867B-A0650B23F6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2531" y="1255393"/>
            <a:ext cx="1312818" cy="45948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13498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476529E-AD31-4A2F-AB49-59B16281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7" y="300038"/>
            <a:ext cx="8547364" cy="4024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Finská Dámská Móda - Finnish Fashion.net">
            <a:extLst>
              <a:ext uri="{FF2B5EF4-FFF2-40B4-BE49-F238E27FC236}">
                <a16:creationId xmlns:a16="http://schemas.microsoft.com/office/drawing/2014/main" id="{CD4F8E1A-337A-477A-9858-274E6C81C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57724"/>
            <a:ext cx="5332008" cy="1900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E61A5FB-31FF-4E68-944B-F1A3AF587344}"/>
              </a:ext>
            </a:extLst>
          </p:cNvPr>
          <p:cNvSpPr txBox="1"/>
          <p:nvPr/>
        </p:nvSpPr>
        <p:spPr>
          <a:xfrm>
            <a:off x="9725025" y="742950"/>
            <a:ext cx="21812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b="1" dirty="0"/>
              <a:t>Eila Helén Oy</a:t>
            </a:r>
          </a:p>
          <a:p>
            <a:r>
              <a:rPr lang="sv-FI" sz="2400" dirty="0"/>
              <a:t>        1979</a:t>
            </a:r>
          </a:p>
          <a:p>
            <a:endParaRPr lang="sv-FI" sz="2400" dirty="0"/>
          </a:p>
          <a:p>
            <a:pPr algn="ctr"/>
            <a:r>
              <a:rPr lang="sv-FI" sz="2400" i="1" dirty="0"/>
              <a:t>Exklusiv</a:t>
            </a:r>
          </a:p>
          <a:p>
            <a:pPr algn="ctr"/>
            <a:r>
              <a:rPr lang="sv-FI" sz="2400" i="1" dirty="0"/>
              <a:t>damkonfektion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A7BB05C-CF29-43D6-BD18-94A5B3683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3162" y="3758159"/>
            <a:ext cx="1504950" cy="2004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C8814E33-A92B-4DE4-B6EC-1F1F50A6BB4A}"/>
              </a:ext>
            </a:extLst>
          </p:cNvPr>
          <p:cNvSpPr txBox="1"/>
          <p:nvPr/>
        </p:nvSpPr>
        <p:spPr>
          <a:xfrm>
            <a:off x="10401300" y="5807273"/>
            <a:ext cx="1504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dirty="0"/>
              <a:t>Eila Helén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A172710-C0C8-4815-802E-3A7CC4D2DA46}"/>
              </a:ext>
            </a:extLst>
          </p:cNvPr>
          <p:cNvSpPr txBox="1"/>
          <p:nvPr/>
        </p:nvSpPr>
        <p:spPr>
          <a:xfrm>
            <a:off x="3905250" y="3758159"/>
            <a:ext cx="442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>
                <a:solidFill>
                  <a:schemeClr val="bg1">
                    <a:lumMod val="95000"/>
                  </a:schemeClr>
                </a:solidFill>
              </a:rPr>
              <a:t>En av de få som klarade 90-tals krisen</a:t>
            </a:r>
          </a:p>
        </p:txBody>
      </p:sp>
    </p:spTree>
    <p:extLst>
      <p:ext uri="{BB962C8B-B14F-4D97-AF65-F5344CB8AC3E}">
        <p14:creationId xmlns:p14="http://schemas.microsoft.com/office/powerpoint/2010/main" val="1598545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id="{CA2CC7E9-6CD3-4F44-8C86-5128EFDBEC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71928"/>
              </p:ext>
            </p:extLst>
          </p:nvPr>
        </p:nvGraphicFramePr>
        <p:xfrm>
          <a:off x="1238252" y="2234216"/>
          <a:ext cx="6953250" cy="445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0123">
                  <a:extLst>
                    <a:ext uri="{9D8B030D-6E8A-4147-A177-3AD203B41FA5}">
                      <a16:colId xmlns:a16="http://schemas.microsoft.com/office/drawing/2014/main" val="945246672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4267007387"/>
                    </a:ext>
                  </a:extLst>
                </a:gridCol>
                <a:gridCol w="2524127">
                  <a:extLst>
                    <a:ext uri="{9D8B030D-6E8A-4147-A177-3AD203B41FA5}">
                      <a16:colId xmlns:a16="http://schemas.microsoft.com/office/drawing/2014/main" val="10069621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FI" dirty="0"/>
                        <a:t>År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FI" dirty="0"/>
                        <a:t>Företag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FI" dirty="0"/>
                        <a:t>Produkter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122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FI" dirty="0"/>
                        <a:t>1940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FI" sz="1800" kern="1200" dirty="0" err="1">
                          <a:solidFill>
                            <a:schemeClr val="dk1"/>
                          </a:solidFill>
                          <a:effectLst/>
                        </a:rPr>
                        <a:t>Vaato</a:t>
                      </a:r>
                      <a:r>
                        <a:rPr lang="sv-FI" sz="1800" kern="1200" dirty="0">
                          <a:solidFill>
                            <a:schemeClr val="dk1"/>
                          </a:solidFill>
                          <a:effectLst/>
                        </a:rPr>
                        <a:t> Oy, Kaarlo Uitto</a:t>
                      </a:r>
                      <a:endParaRPr lang="sv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66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FI" dirty="0"/>
                        <a:t>1945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FI" dirty="0" err="1"/>
                        <a:t>Vape</a:t>
                      </a:r>
                      <a:r>
                        <a:rPr lang="sv-FI" dirty="0"/>
                        <a:t> Oy, Sulo Peltoniemi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FI" dirty="0"/>
                        <a:t>Sportkläder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015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FI" dirty="0"/>
                        <a:t>1955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TOP-</a:t>
                      </a:r>
                      <a:r>
                        <a:rPr lang="sv-FI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Tuote</a:t>
                      </a:r>
                      <a:r>
                        <a:rPr lang="sv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Oy, Tapio Penttilä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Byxor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781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sv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FI" dirty="0"/>
                        <a:t>L. Sundbäck, Lars Sundbäck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FI" dirty="0"/>
                        <a:t>Läderkläder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217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sv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FI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Mokka</a:t>
                      </a:r>
                      <a:r>
                        <a:rPr lang="sv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-Nappa, </a:t>
                      </a:r>
                      <a:r>
                        <a:rPr lang="sv-FI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Plusisaari</a:t>
                      </a:r>
                      <a:endParaRPr lang="sv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Läderkläder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134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FI" dirty="0"/>
                        <a:t>1949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FI" dirty="0"/>
                        <a:t>Teli Oy, Matti Uitto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159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FI" dirty="0"/>
                        <a:t>1978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FI" dirty="0"/>
                        <a:t>Kokkolan </a:t>
                      </a:r>
                      <a:r>
                        <a:rPr lang="sv-FI" dirty="0" err="1"/>
                        <a:t>Turkis</a:t>
                      </a:r>
                      <a:r>
                        <a:rPr lang="sv-FI" dirty="0"/>
                        <a:t> Oy, </a:t>
                      </a:r>
                      <a:r>
                        <a:rPr lang="sv-FI" dirty="0" err="1"/>
                        <a:t>Vallila</a:t>
                      </a:r>
                      <a:endParaRPr lang="sv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FI" dirty="0"/>
                        <a:t>Päls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537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FI" dirty="0"/>
                        <a:t>1981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FI" dirty="0" err="1"/>
                        <a:t>Stailer</a:t>
                      </a:r>
                      <a:r>
                        <a:rPr lang="sv-FI" dirty="0"/>
                        <a:t> Oy, Lauri Heikkilä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FI" dirty="0"/>
                        <a:t>Läderkläder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163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sv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FI" dirty="0"/>
                        <a:t>Bröderna Brandts Läderfabrik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FI" dirty="0"/>
                        <a:t>Läder, handskar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989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sv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FI" dirty="0"/>
                        <a:t>Björkskogs Läderfabrik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FI" dirty="0"/>
                        <a:t>Läder, handskar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479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sv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FI" dirty="0" err="1"/>
                        <a:t>Kruununahka</a:t>
                      </a:r>
                      <a:r>
                        <a:rPr lang="sv-FI" dirty="0"/>
                        <a:t> Oy, Kronoby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FI" dirty="0"/>
                        <a:t>Läder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928264"/>
                  </a:ext>
                </a:extLst>
              </a:tr>
            </a:tbl>
          </a:graphicData>
        </a:graphic>
      </p:graphicFrame>
      <p:sp>
        <p:nvSpPr>
          <p:cNvPr id="13" name="textruta 12">
            <a:extLst>
              <a:ext uri="{FF2B5EF4-FFF2-40B4-BE49-F238E27FC236}">
                <a16:creationId xmlns:a16="http://schemas.microsoft.com/office/drawing/2014/main" id="{172976A2-AEC5-4F8A-8FEA-94BADA9B090C}"/>
              </a:ext>
            </a:extLst>
          </p:cNvPr>
          <p:cNvSpPr txBox="1"/>
          <p:nvPr/>
        </p:nvSpPr>
        <p:spPr>
          <a:xfrm>
            <a:off x="2454665" y="863850"/>
            <a:ext cx="695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FI" sz="3200" b="1" dirty="0">
                <a:solidFill>
                  <a:prstClr val="black"/>
                </a:solidFill>
                <a:latin typeface="Corbel" panose="020B0503020204020204"/>
              </a:rPr>
              <a:t>Övriga b</a:t>
            </a:r>
            <a:r>
              <a:rPr kumimoji="0" lang="sv-FI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eklädnads</a:t>
            </a:r>
            <a:r>
              <a:rPr kumimoji="0" lang="sv-F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- och läderfabriker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som avslutat sin verksamhet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032F6A40-0D7F-4EEE-98C6-61EC4C5B7C7A}"/>
              </a:ext>
            </a:extLst>
          </p:cNvPr>
          <p:cNvSpPr txBox="1"/>
          <p:nvPr/>
        </p:nvSpPr>
        <p:spPr>
          <a:xfrm>
            <a:off x="8667749" y="2577830"/>
            <a:ext cx="2752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400" b="1" dirty="0"/>
              <a:t>Även i många andra branscher har verksamheter och produkter försvunnit och med dem många kunniga handelsresande och exportförsäljare</a:t>
            </a:r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AA150514-00E6-4314-B68D-8C1342D8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6587" y="498514"/>
            <a:ext cx="1247775" cy="1077219"/>
          </a:xfrm>
        </p:spPr>
        <p:txBody>
          <a:bodyPr>
            <a:normAutofit fontScale="90000"/>
          </a:bodyPr>
          <a:lstStyle/>
          <a:p>
            <a:pPr algn="ctr"/>
            <a:r>
              <a:rPr lang="sv-FI" sz="2800" b="1" dirty="0"/>
              <a:t>           </a:t>
            </a:r>
            <a:r>
              <a:rPr lang="sv-FI" sz="3600" b="1" dirty="0">
                <a:solidFill>
                  <a:schemeClr val="bg1">
                    <a:lumMod val="95000"/>
                  </a:schemeClr>
                </a:solidFill>
              </a:rPr>
              <a:t>1990-talet</a:t>
            </a:r>
          </a:p>
        </p:txBody>
      </p:sp>
    </p:spTree>
    <p:extLst>
      <p:ext uri="{BB962C8B-B14F-4D97-AF65-F5344CB8AC3E}">
        <p14:creationId xmlns:p14="http://schemas.microsoft.com/office/powerpoint/2010/main" val="1430611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CB1898-00AC-4A29-BB0B-194B963E6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/>
              <a:t>              </a:t>
            </a:r>
            <a:r>
              <a:rPr lang="sv-FI" b="1" dirty="0"/>
              <a:t>Ett hårt slag för arbetslösheten i Karleby som steg till 22%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E3EEB40-215A-4A99-862D-D28153F83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sv-FI" sz="1800" dirty="0"/>
              <a:t>Den bilaterala handeln med Sovjet upphör 1990 och påverkar hela beklädnadsindustrin. Depressionen 1992 med valutakrisen sätter slutligen stopp för de flesta.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011DE3C-B067-4A50-834C-DD4EFEE5F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7" y="560621"/>
            <a:ext cx="8029574" cy="3586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1EE91E3-7F21-42DE-B8E7-FCE75EC5A69E}"/>
              </a:ext>
            </a:extLst>
          </p:cNvPr>
          <p:cNvSpPr txBox="1"/>
          <p:nvPr/>
        </p:nvSpPr>
        <p:spPr>
          <a:xfrm>
            <a:off x="8562975" y="247650"/>
            <a:ext cx="3295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b="1" dirty="0"/>
              <a:t>SCAB</a:t>
            </a:r>
            <a:r>
              <a:rPr lang="sv-FI" sz="2000" b="1" dirty="0"/>
              <a:t> går i graven och Bankkrisen slår hårt mot de valutalåns tyngda företagen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8DC00E6-FC04-4532-96DF-E89A6C955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751" y="1477077"/>
            <a:ext cx="2988095" cy="22852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937B8320-7028-4D99-852B-49CBE0C64529}"/>
              </a:ext>
            </a:extLst>
          </p:cNvPr>
          <p:cNvSpPr/>
          <p:nvPr/>
        </p:nvSpPr>
        <p:spPr>
          <a:xfrm>
            <a:off x="10773085" y="4662377"/>
            <a:ext cx="127573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1990-</a:t>
            </a:r>
          </a:p>
          <a:p>
            <a:pPr algn="ctr"/>
            <a:r>
              <a:rPr lang="sv-SE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talet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E735B76-FB37-43A7-B24A-9DAB48239617}"/>
              </a:ext>
            </a:extLst>
          </p:cNvPr>
          <p:cNvSpPr txBox="1"/>
          <p:nvPr/>
        </p:nvSpPr>
        <p:spPr>
          <a:xfrm>
            <a:off x="680319" y="6219825"/>
            <a:ext cx="11368500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FI" sz="2800" b="1" dirty="0"/>
              <a:t> </a:t>
            </a:r>
            <a:r>
              <a:rPr lang="sv-FI" sz="2800" b="1" dirty="0">
                <a:solidFill>
                  <a:schemeClr val="bg1">
                    <a:lumMod val="95000"/>
                  </a:schemeClr>
                </a:solidFill>
              </a:rPr>
              <a:t>3000</a:t>
            </a:r>
            <a:r>
              <a:rPr lang="sv-FI" sz="2400" b="1" dirty="0">
                <a:solidFill>
                  <a:schemeClr val="bg1">
                    <a:lumMod val="95000"/>
                  </a:schemeClr>
                </a:solidFill>
              </a:rPr>
              <a:t> arbetsplatser och ett </a:t>
            </a:r>
            <a:r>
              <a:rPr lang="sv-FI" sz="2800" b="1" dirty="0">
                <a:solidFill>
                  <a:schemeClr val="bg1">
                    <a:lumMod val="95000"/>
                  </a:schemeClr>
                </a:solidFill>
              </a:rPr>
              <a:t>50</a:t>
            </a:r>
            <a:r>
              <a:rPr lang="sv-FI" sz="2400" b="1" dirty="0">
                <a:solidFill>
                  <a:schemeClr val="bg1">
                    <a:lumMod val="95000"/>
                  </a:schemeClr>
                </a:solidFill>
              </a:rPr>
              <a:t>-tal fabriker försvann under det krisdrabbade 90-talet</a:t>
            </a:r>
          </a:p>
        </p:txBody>
      </p:sp>
    </p:spTree>
    <p:extLst>
      <p:ext uri="{BB962C8B-B14F-4D97-AF65-F5344CB8AC3E}">
        <p14:creationId xmlns:p14="http://schemas.microsoft.com/office/powerpoint/2010/main" val="4275124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83E9A56-889B-4362-9B7C-C0E0098D5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3C20DE1-D235-4371-9641-C6D0E9416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7155" y="5143800"/>
            <a:ext cx="1895475" cy="10662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98415C93-5A88-4CD4-B47E-18AFFD6128A7}"/>
              </a:ext>
            </a:extLst>
          </p:cNvPr>
          <p:cNvSpPr txBox="1"/>
          <p:nvPr/>
        </p:nvSpPr>
        <p:spPr>
          <a:xfrm>
            <a:off x="1857375" y="6410325"/>
            <a:ext cx="1647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 err="1"/>
              <a:t>E.A.Renlund</a:t>
            </a:r>
            <a:endParaRPr lang="sv-FI" sz="16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860539B8-4C29-41D9-9F35-88B63212DF37}"/>
              </a:ext>
            </a:extLst>
          </p:cNvPr>
          <p:cNvSpPr txBox="1"/>
          <p:nvPr/>
        </p:nvSpPr>
        <p:spPr>
          <a:xfrm>
            <a:off x="9172575" y="263753"/>
            <a:ext cx="2714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FI" sz="2000" b="1" dirty="0"/>
              <a:t>1958 – 1967</a:t>
            </a:r>
          </a:p>
          <a:p>
            <a:pPr algn="r"/>
            <a:r>
              <a:rPr lang="sv-FI" sz="2000" b="1" dirty="0"/>
              <a:t>Cykelmonteringsfabrik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21338AF-1E36-4BE2-8BB5-6B91E0D8F647}"/>
              </a:ext>
            </a:extLst>
          </p:cNvPr>
          <p:cNvSpPr txBox="1"/>
          <p:nvPr/>
        </p:nvSpPr>
        <p:spPr>
          <a:xfrm>
            <a:off x="304800" y="263753"/>
            <a:ext cx="4514850" cy="1015663"/>
          </a:xfrm>
          <a:prstGeom prst="rect">
            <a:avLst/>
          </a:prstGeom>
          <a:noFill/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sv-FI" sz="2000" dirty="0"/>
              <a:t>Renlund hade också båttillverkning i Kronoby. I nya och moderna utrymmen tillverkade man </a:t>
            </a:r>
            <a:r>
              <a:rPr lang="sv-FI" sz="2000" b="1" i="1" dirty="0" err="1"/>
              <a:t>Finnark</a:t>
            </a:r>
            <a:r>
              <a:rPr lang="sv-FI" sz="2000" dirty="0"/>
              <a:t> båtarna.</a:t>
            </a:r>
          </a:p>
        </p:txBody>
      </p:sp>
    </p:spTree>
    <p:extLst>
      <p:ext uri="{BB962C8B-B14F-4D97-AF65-F5344CB8AC3E}">
        <p14:creationId xmlns:p14="http://schemas.microsoft.com/office/powerpoint/2010/main" val="968423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984884A-3DB1-4664-857F-5C866BF2E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333374"/>
            <a:ext cx="6630421" cy="62579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0A196B2-D9EB-4AC6-A85E-88A607075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495" y="1139827"/>
            <a:ext cx="2259805" cy="301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9216579C-5704-4EC4-9172-2F454550A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5" y="4549594"/>
            <a:ext cx="3629025" cy="2041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209288D0-B1C0-482E-9621-6142056A1FA7}"/>
              </a:ext>
            </a:extLst>
          </p:cNvPr>
          <p:cNvSpPr txBox="1"/>
          <p:nvPr/>
        </p:nvSpPr>
        <p:spPr>
          <a:xfrm>
            <a:off x="7829550" y="333374"/>
            <a:ext cx="408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b="1" dirty="0"/>
              <a:t>Gamlakarleby Bryggeri Ab</a:t>
            </a:r>
          </a:p>
        </p:txBody>
      </p:sp>
    </p:spTree>
    <p:extLst>
      <p:ext uri="{BB962C8B-B14F-4D97-AF65-F5344CB8AC3E}">
        <p14:creationId xmlns:p14="http://schemas.microsoft.com/office/powerpoint/2010/main" val="3230327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7342620-2F1D-44C0-A82C-0323D20BE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14" y="0"/>
            <a:ext cx="9739172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CA1E6B2-F85C-4B04-A95E-4CB4AD25A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5" y="400050"/>
            <a:ext cx="2896339" cy="2071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6556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003AFAF-3207-4410-BFA7-458579B72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396" y="0"/>
            <a:ext cx="51435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340FFA0-92BB-4D0E-A833-941FD2BDA2DB}"/>
              </a:ext>
            </a:extLst>
          </p:cNvPr>
          <p:cNvSpPr txBox="1"/>
          <p:nvPr/>
        </p:nvSpPr>
        <p:spPr>
          <a:xfrm>
            <a:off x="8491286" y="695325"/>
            <a:ext cx="3057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800" b="1" dirty="0"/>
              <a:t>Läskedrycksfabrik</a:t>
            </a:r>
          </a:p>
          <a:p>
            <a:pPr algn="ctr"/>
            <a:r>
              <a:rPr lang="sv-FI" sz="2800" b="1" dirty="0"/>
              <a:t>F:ma Allan Holm</a:t>
            </a:r>
          </a:p>
          <a:p>
            <a:pPr algn="ctr"/>
            <a:r>
              <a:rPr lang="sv-FI" sz="2800" b="1" dirty="0" err="1"/>
              <a:t>Linnusperä</a:t>
            </a:r>
            <a:endParaRPr lang="sv-FI" sz="2800" b="1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7BE14C5-D6EC-473B-8114-25ABCE671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259" y="2950688"/>
            <a:ext cx="3286125" cy="1352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9645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ubrik 1">
            <a:extLst>
              <a:ext uri="{FF2B5EF4-FFF2-40B4-BE49-F238E27FC236}">
                <a16:creationId xmlns:a16="http://schemas.microsoft.com/office/drawing/2014/main" id="{5DD6E0E2-E760-45E8-AB80-C703EF24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35" y="767372"/>
            <a:ext cx="8322271" cy="1080938"/>
          </a:xfrm>
        </p:spPr>
        <p:txBody>
          <a:bodyPr>
            <a:normAutofit/>
          </a:bodyPr>
          <a:lstStyle/>
          <a:p>
            <a:r>
              <a:rPr lang="sv-FI" sz="2400" b="1" dirty="0" err="1"/>
              <a:t>Weljekset</a:t>
            </a:r>
            <a:r>
              <a:rPr lang="sv-FI" sz="2400" b="1" dirty="0"/>
              <a:t> Friis Oy startar en metallverkstad i Yxpila år 1885</a:t>
            </a:r>
            <a:br>
              <a:rPr lang="sv-FI" sz="2400" b="1" dirty="0"/>
            </a:br>
            <a:r>
              <a:rPr lang="sv-FI" sz="2400" b="1" dirty="0"/>
              <a:t>och ett repslageri år 1901</a:t>
            </a:r>
            <a:br>
              <a:rPr lang="sv-FI" sz="2400" dirty="0"/>
            </a:br>
            <a:r>
              <a:rPr lang="sv-FI" sz="2400" dirty="0"/>
              <a:t>Företagen sysselsätter tillsammans ca 600 personer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B71A3FC-A30E-4AE1-A271-13E33622C85E}"/>
              </a:ext>
            </a:extLst>
          </p:cNvPr>
          <p:cNvSpPr txBox="1"/>
          <p:nvPr/>
        </p:nvSpPr>
        <p:spPr>
          <a:xfrm>
            <a:off x="1151468" y="0"/>
            <a:ext cx="99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                                </a:t>
            </a:r>
            <a:r>
              <a:rPr kumimoji="0" lang="sv-FI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Veljekset</a:t>
            </a:r>
            <a:r>
              <a:rPr kumimoji="0" lang="sv-F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Friis Oy</a:t>
            </a:r>
          </a:p>
        </p:txBody>
      </p:sp>
      <p:pic>
        <p:nvPicPr>
          <p:cNvPr id="7" name="Picture 2" descr="Pohjanpalo.fi">
            <a:extLst>
              <a:ext uri="{FF2B5EF4-FFF2-40B4-BE49-F238E27FC236}">
                <a16:creationId xmlns:a16="http://schemas.microsoft.com/office/drawing/2014/main" id="{7CD1DD8D-255A-48E3-8211-495D7CA5D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146" y="551118"/>
            <a:ext cx="1424704" cy="1453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243C01FA-1277-438D-AC84-63D7EEED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0" y="2004316"/>
            <a:ext cx="9560287" cy="48536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FA322422-E43E-43C9-88CE-4FE33EA8D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156" y="2309019"/>
            <a:ext cx="717488" cy="1119981"/>
          </a:xfrm>
          <a:prstGeom prst="round2DiagRect">
            <a:avLst>
              <a:gd name="adj1" fmla="val 16667"/>
              <a:gd name="adj2" fmla="val 608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F5C7EDFD-F9EB-4FE8-8AEE-331D9ED7A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8658" y="3925657"/>
            <a:ext cx="717488" cy="1117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410E467E-293C-45AB-B34C-85B4862FA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8658" y="5406753"/>
            <a:ext cx="717489" cy="985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textruta 32">
            <a:extLst>
              <a:ext uri="{FF2B5EF4-FFF2-40B4-BE49-F238E27FC236}">
                <a16:creationId xmlns:a16="http://schemas.microsoft.com/office/drawing/2014/main" id="{64AF538E-E73A-402B-A631-DC77D9A2BE27}"/>
              </a:ext>
            </a:extLst>
          </p:cNvPr>
          <p:cNvSpPr txBox="1"/>
          <p:nvPr/>
        </p:nvSpPr>
        <p:spPr>
          <a:xfrm>
            <a:off x="10922000" y="2505206"/>
            <a:ext cx="1117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dirty="0"/>
              <a:t>Juhani </a:t>
            </a:r>
            <a:r>
              <a:rPr lang="sv-FI" sz="1400" dirty="0" err="1"/>
              <a:t>Pohjanpalo</a:t>
            </a:r>
            <a:r>
              <a:rPr lang="sv-FI" sz="1400" dirty="0"/>
              <a:t> (Friis</a:t>
            </a:r>
            <a:r>
              <a:rPr lang="sv-FI" dirty="0"/>
              <a:t>)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981E7DC6-F65D-4755-9AB5-6322C8BF6D3D}"/>
              </a:ext>
            </a:extLst>
          </p:cNvPr>
          <p:cNvSpPr txBox="1"/>
          <p:nvPr/>
        </p:nvSpPr>
        <p:spPr>
          <a:xfrm>
            <a:off x="10922000" y="4053466"/>
            <a:ext cx="1117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dirty="0"/>
              <a:t>Tuomas </a:t>
            </a:r>
            <a:r>
              <a:rPr lang="sv-FI" sz="1400" dirty="0" err="1"/>
              <a:t>Pohjanpalo</a:t>
            </a:r>
            <a:r>
              <a:rPr lang="sv-FI" sz="1400" dirty="0"/>
              <a:t> (Friis</a:t>
            </a:r>
            <a:r>
              <a:rPr lang="sv-FI" dirty="0"/>
              <a:t>)</a:t>
            </a: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52208FA9-59B0-404C-BD10-EB080C288846}"/>
              </a:ext>
            </a:extLst>
          </p:cNvPr>
          <p:cNvSpPr txBox="1"/>
          <p:nvPr/>
        </p:nvSpPr>
        <p:spPr>
          <a:xfrm>
            <a:off x="10922000" y="5498196"/>
            <a:ext cx="1117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dirty="0"/>
              <a:t>Matti </a:t>
            </a:r>
            <a:r>
              <a:rPr lang="sv-FI" sz="1400" dirty="0" err="1"/>
              <a:t>Pohjanpalo</a:t>
            </a:r>
            <a:r>
              <a:rPr lang="sv-FI" sz="1400" dirty="0"/>
              <a:t> (Friis</a:t>
            </a:r>
            <a:r>
              <a:rPr lang="sv-FI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2873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F1641AAA-AAD2-4935-BEC3-7029B7F11D3F}"/>
              </a:ext>
            </a:extLst>
          </p:cNvPr>
          <p:cNvSpPr txBox="1"/>
          <p:nvPr/>
        </p:nvSpPr>
        <p:spPr>
          <a:xfrm>
            <a:off x="1943100" y="99514"/>
            <a:ext cx="9393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b="1" dirty="0"/>
              <a:t>    Finlands första Repslageri 1901                         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FDC531-3ED7-4BB4-B715-A1C762E67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933" y="841904"/>
            <a:ext cx="10266563" cy="3721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157C26D-8462-4ADB-BCE0-FCBA1EB2B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00" y="3355477"/>
            <a:ext cx="4546714" cy="30961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67786AF0-D537-4DF1-BAA3-ABB5AA8F8B99}"/>
              </a:ext>
            </a:extLst>
          </p:cNvPr>
          <p:cNvSpPr txBox="1"/>
          <p:nvPr/>
        </p:nvSpPr>
        <p:spPr>
          <a:xfrm flipH="1">
            <a:off x="4628560" y="3530599"/>
            <a:ext cx="1679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Branden 1910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09EC3D3-BC5B-40E4-98ED-F9F8E6D6B57D}"/>
              </a:ext>
            </a:extLst>
          </p:cNvPr>
          <p:cNvSpPr txBox="1"/>
          <p:nvPr/>
        </p:nvSpPr>
        <p:spPr>
          <a:xfrm>
            <a:off x="7213601" y="5130800"/>
            <a:ext cx="4461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000" b="1" dirty="0"/>
              <a:t>Bröderna </a:t>
            </a:r>
            <a:r>
              <a:rPr lang="sv-FI" sz="2000" b="1" dirty="0" err="1"/>
              <a:t>Pohjanpalo</a:t>
            </a:r>
            <a:r>
              <a:rPr lang="sv-FI" sz="2000" b="1" dirty="0"/>
              <a:t> (Friis) Juhani, Tuomas och Matti grundade förutom metallverkstaden också ett repslageri utefter järnvägen mot Yxpila.</a:t>
            </a:r>
          </a:p>
        </p:txBody>
      </p:sp>
      <p:pic>
        <p:nvPicPr>
          <p:cNvPr id="2050" name="Picture 2" descr="Oy J. Hoth Ltd — Historia">
            <a:extLst>
              <a:ext uri="{FF2B5EF4-FFF2-40B4-BE49-F238E27FC236}">
                <a16:creationId xmlns:a16="http://schemas.microsoft.com/office/drawing/2014/main" id="{ACE742BC-6141-4F80-A015-58ACC877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266" y="841904"/>
            <a:ext cx="1917813" cy="125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106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A113A1D-387C-4655-BCE0-13057B366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35" y="0"/>
            <a:ext cx="1105694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147F48F-732E-4DDE-827D-9192CD2FAC9F}"/>
              </a:ext>
            </a:extLst>
          </p:cNvPr>
          <p:cNvSpPr txBox="1"/>
          <p:nvPr/>
        </p:nvSpPr>
        <p:spPr>
          <a:xfrm>
            <a:off x="1171575" y="5362575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err="1">
                <a:solidFill>
                  <a:schemeClr val="bg1">
                    <a:lumMod val="95000"/>
                  </a:schemeClr>
                </a:solidFill>
              </a:rPr>
              <a:t>Veljekset</a:t>
            </a:r>
            <a:r>
              <a:rPr lang="sv-FI" dirty="0">
                <a:solidFill>
                  <a:schemeClr val="bg1">
                    <a:lumMod val="95000"/>
                  </a:schemeClr>
                </a:solidFill>
              </a:rPr>
              <a:t> Friis fabriker </a:t>
            </a:r>
          </a:p>
          <a:p>
            <a:r>
              <a:rPr lang="sv-FI" dirty="0">
                <a:solidFill>
                  <a:schemeClr val="bg1">
                    <a:lumMod val="95000"/>
                  </a:schemeClr>
                </a:solidFill>
              </a:rPr>
              <a:t>i Yxpila 1953</a:t>
            </a:r>
          </a:p>
        </p:txBody>
      </p:sp>
    </p:spTree>
    <p:extLst>
      <p:ext uri="{BB962C8B-B14F-4D97-AF65-F5344CB8AC3E}">
        <p14:creationId xmlns:p14="http://schemas.microsoft.com/office/powerpoint/2010/main" val="4073544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AF5C72A-8891-4605-8BA4-25EEDC999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83" y="190500"/>
            <a:ext cx="2381250" cy="3181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A6FC318-6B53-4950-B0C2-B8AC6C836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83" y="4043362"/>
            <a:ext cx="2381250" cy="2428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8954577-191E-4633-B9C9-B8B89CC71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580" y="206827"/>
            <a:ext cx="2366319" cy="3126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3BD9A80-2E80-47B2-A562-C07F6D8EE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8829" y="190499"/>
            <a:ext cx="1767517" cy="3143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B97D3862-CE0F-4431-8910-4ECB843984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750" y="3814705"/>
            <a:ext cx="3510931" cy="2836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BAA0518-83F7-4318-B11F-414B01C182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3133" y="1762125"/>
            <a:ext cx="3742390" cy="4889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77C53CFD-1D8C-4523-B88D-6C92761F8A06}"/>
              </a:ext>
            </a:extLst>
          </p:cNvPr>
          <p:cNvSpPr txBox="1"/>
          <p:nvPr/>
        </p:nvSpPr>
        <p:spPr>
          <a:xfrm>
            <a:off x="8401050" y="209550"/>
            <a:ext cx="3409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800" b="1" dirty="0"/>
              <a:t>Produkter som försvunnit och fabriker som upphört</a:t>
            </a:r>
          </a:p>
        </p:txBody>
      </p:sp>
    </p:spTree>
    <p:extLst>
      <p:ext uri="{BB962C8B-B14F-4D97-AF65-F5344CB8AC3E}">
        <p14:creationId xmlns:p14="http://schemas.microsoft.com/office/powerpoint/2010/main" val="1247536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63505B6-09D1-4A75-A6E4-14C62C727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21" y="0"/>
            <a:ext cx="6969707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4336475-37B2-431F-8647-4B6A060E1135}"/>
              </a:ext>
            </a:extLst>
          </p:cNvPr>
          <p:cNvSpPr txBox="1"/>
          <p:nvPr/>
        </p:nvSpPr>
        <p:spPr>
          <a:xfrm>
            <a:off x="8239125" y="428625"/>
            <a:ext cx="3686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3200" b="1" dirty="0"/>
              <a:t>Negerpojkens kaffe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E8504A2-06BC-4B36-BB29-EAB99BE7C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404" y="1076325"/>
            <a:ext cx="2076205" cy="2352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A3B43FB-6116-4F38-96BE-28F19A5F4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239" y="3762374"/>
            <a:ext cx="4182534" cy="2352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392C8943-8BDA-45D2-9ED6-4E8E2F287EF1}"/>
              </a:ext>
            </a:extLst>
          </p:cNvPr>
          <p:cNvSpPr txBox="1"/>
          <p:nvPr/>
        </p:nvSpPr>
        <p:spPr>
          <a:xfrm>
            <a:off x="5838825" y="190500"/>
            <a:ext cx="180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000" b="1" dirty="0"/>
              <a:t>1935 - 1962</a:t>
            </a:r>
          </a:p>
        </p:txBody>
      </p:sp>
    </p:spTree>
    <p:extLst>
      <p:ext uri="{BB962C8B-B14F-4D97-AF65-F5344CB8AC3E}">
        <p14:creationId xmlns:p14="http://schemas.microsoft.com/office/powerpoint/2010/main" val="3568209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2B011E0-8D51-494F-AE80-64D0CD08E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49" y="209549"/>
            <a:ext cx="11294533" cy="6353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BCE9DB4-7F4B-4E2B-BD33-13AF41850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891" y="342900"/>
            <a:ext cx="1764170" cy="2838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0645401-0735-4940-BF99-D36A9B29D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5891" y="3705225"/>
            <a:ext cx="1700703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2E924BF-6DC8-4627-9323-109A9F6AA78A}"/>
              </a:ext>
            </a:extLst>
          </p:cNvPr>
          <p:cNvSpPr txBox="1"/>
          <p:nvPr/>
        </p:nvSpPr>
        <p:spPr>
          <a:xfrm>
            <a:off x="10550600" y="5838825"/>
            <a:ext cx="1509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dirty="0">
                <a:solidFill>
                  <a:schemeClr val="bg1"/>
                </a:solidFill>
              </a:rPr>
              <a:t>Herman Nylund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1478A30D-ED4E-4A8A-93EB-866B5CF46BB7}"/>
              </a:ext>
            </a:extLst>
          </p:cNvPr>
          <p:cNvSpPr txBox="1"/>
          <p:nvPr/>
        </p:nvSpPr>
        <p:spPr>
          <a:xfrm>
            <a:off x="1123949" y="342900"/>
            <a:ext cx="4810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b="1" dirty="0"/>
              <a:t>1908 – 1984</a:t>
            </a:r>
          </a:p>
          <a:p>
            <a:r>
              <a:rPr lang="sv-FI" sz="2400" b="1" dirty="0" err="1"/>
              <a:t>H.Nylunds</a:t>
            </a:r>
            <a:r>
              <a:rPr lang="sv-FI" sz="2400" b="1" dirty="0"/>
              <a:t> skaftfabrik och snickeri</a:t>
            </a:r>
          </a:p>
        </p:txBody>
      </p:sp>
    </p:spTree>
    <p:extLst>
      <p:ext uri="{BB962C8B-B14F-4D97-AF65-F5344CB8AC3E}">
        <p14:creationId xmlns:p14="http://schemas.microsoft.com/office/powerpoint/2010/main" val="380681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FD8F0A3-FB2C-44F9-B2F7-32721AD4B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203631"/>
            <a:ext cx="9989116" cy="64507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F43FA971-35BD-43A7-A397-6FF2414C06A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37909" y="323096"/>
            <a:ext cx="3237439" cy="12786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4E939B2-864E-4676-8387-58E1F7DC8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0055" y="2349605"/>
            <a:ext cx="1312080" cy="17077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7337AD7E-6179-4F2F-8762-2B790FBDD6D7}"/>
              </a:ext>
            </a:extLst>
          </p:cNvPr>
          <p:cNvSpPr txBox="1"/>
          <p:nvPr/>
        </p:nvSpPr>
        <p:spPr>
          <a:xfrm>
            <a:off x="10819625" y="3974186"/>
            <a:ext cx="104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dirty="0"/>
              <a:t>Axel Haga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A70D6DA8-66E6-42C6-A034-1D95957FCFEE}"/>
              </a:ext>
            </a:extLst>
          </p:cNvPr>
          <p:cNvSpPr txBox="1"/>
          <p:nvPr/>
        </p:nvSpPr>
        <p:spPr>
          <a:xfrm>
            <a:off x="9469364" y="1601781"/>
            <a:ext cx="1431873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v-FI" sz="1600" dirty="0"/>
              <a:t>Grundat 1898</a:t>
            </a:r>
          </a:p>
        </p:txBody>
      </p:sp>
    </p:spTree>
    <p:extLst>
      <p:ext uri="{BB962C8B-B14F-4D97-AF65-F5344CB8AC3E}">
        <p14:creationId xmlns:p14="http://schemas.microsoft.com/office/powerpoint/2010/main" val="619789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77E6C685-FBD7-4C10-B5AD-6E0E96FC981D}"/>
              </a:ext>
            </a:extLst>
          </p:cNvPr>
          <p:cNvSpPr txBox="1"/>
          <p:nvPr/>
        </p:nvSpPr>
        <p:spPr>
          <a:xfrm>
            <a:off x="9480280" y="676692"/>
            <a:ext cx="256884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800" dirty="0"/>
              <a:t>Heikki Huhtamäkis Karamellfabrik </a:t>
            </a:r>
            <a:r>
              <a:rPr lang="sv-FI" sz="2400" dirty="0"/>
              <a:t>(nuv. </a:t>
            </a:r>
            <a:r>
              <a:rPr lang="sv-FI" sz="2400" dirty="0" err="1"/>
              <a:t>Kallestorg</a:t>
            </a:r>
            <a:r>
              <a:rPr lang="sv-FI" sz="2400" dirty="0"/>
              <a:t>)</a:t>
            </a:r>
            <a:r>
              <a:rPr lang="sv-FI" sz="2400" dirty="0">
                <a:solidFill>
                  <a:schemeClr val="bg2"/>
                </a:solidFill>
              </a:rPr>
              <a:t>) </a:t>
            </a:r>
          </a:p>
          <a:p>
            <a:pPr algn="ctr"/>
            <a:endParaRPr lang="sv-FI" sz="800" dirty="0">
              <a:solidFill>
                <a:schemeClr val="bg2"/>
              </a:solidFill>
            </a:endParaRPr>
          </a:p>
          <a:p>
            <a:pPr algn="ctr"/>
            <a:r>
              <a:rPr lang="sv-FI" sz="2000" dirty="0"/>
              <a:t>Senare ”Hellas” i Åbo</a:t>
            </a:r>
            <a:endParaRPr lang="sv-FI" sz="2000" dirty="0">
              <a:solidFill>
                <a:schemeClr val="bg2"/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ECCCC54-605F-4501-9CD0-BD287DB79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879" y="3156210"/>
            <a:ext cx="1779238" cy="3115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821B681-9077-4AD2-91C8-3874C703F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09" y="607862"/>
            <a:ext cx="8411547" cy="5535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2B38102D-175F-462B-91AD-AC7B956F7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248" y="339366"/>
            <a:ext cx="1109319" cy="14809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AF482F0-8FC0-42C9-B4DB-197907DDD005}"/>
              </a:ext>
            </a:extLst>
          </p:cNvPr>
          <p:cNvSpPr/>
          <p:nvPr/>
        </p:nvSpPr>
        <p:spPr>
          <a:xfrm>
            <a:off x="3372844" y="780255"/>
            <a:ext cx="37794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1920-1929 i Gamlakarleby</a:t>
            </a:r>
          </a:p>
        </p:txBody>
      </p:sp>
    </p:spTree>
    <p:extLst>
      <p:ext uri="{BB962C8B-B14F-4D97-AF65-F5344CB8AC3E}">
        <p14:creationId xmlns:p14="http://schemas.microsoft.com/office/powerpoint/2010/main" val="40356330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CA83527-165B-4C6A-A8B4-7A8FE5846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522"/>
            <a:ext cx="12192000" cy="66589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C7787B3-F269-4182-B227-39588355EF9D}"/>
              </a:ext>
            </a:extLst>
          </p:cNvPr>
          <p:cNvSpPr txBox="1"/>
          <p:nvPr/>
        </p:nvSpPr>
        <p:spPr>
          <a:xfrm>
            <a:off x="9696450" y="381000"/>
            <a:ext cx="203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000" b="1" dirty="0"/>
              <a:t>1920 – 1929 </a:t>
            </a:r>
            <a:r>
              <a:rPr lang="sv-FI" dirty="0"/>
              <a:t>då fabriken flyttade till Åbo (Hellas)</a:t>
            </a:r>
          </a:p>
        </p:txBody>
      </p:sp>
    </p:spTree>
    <p:extLst>
      <p:ext uri="{BB962C8B-B14F-4D97-AF65-F5344CB8AC3E}">
        <p14:creationId xmlns:p14="http://schemas.microsoft.com/office/powerpoint/2010/main" val="39863522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32B3B92-F4A1-4950-8FDD-A141CD584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55" y="0"/>
            <a:ext cx="1066849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217EFAE-C806-4980-B9E3-1F2827210A23}"/>
              </a:ext>
            </a:extLst>
          </p:cNvPr>
          <p:cNvSpPr txBox="1"/>
          <p:nvPr/>
        </p:nvSpPr>
        <p:spPr>
          <a:xfrm>
            <a:off x="8181974" y="276225"/>
            <a:ext cx="313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000" dirty="0"/>
              <a:t>Mattssons stensliperi invid järnvägen mot </a:t>
            </a:r>
            <a:r>
              <a:rPr lang="sv-FI" sz="2000" dirty="0" err="1"/>
              <a:t>Mesilä</a:t>
            </a:r>
            <a:endParaRPr lang="sv-FI" sz="200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92C6B5E-B59B-466E-9F03-0764143CCE21}"/>
              </a:ext>
            </a:extLst>
          </p:cNvPr>
          <p:cNvSpPr txBox="1"/>
          <p:nvPr/>
        </p:nvSpPr>
        <p:spPr>
          <a:xfrm>
            <a:off x="1114425" y="276225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dirty="0"/>
              <a:t>1950-talet</a:t>
            </a:r>
          </a:p>
        </p:txBody>
      </p:sp>
    </p:spTree>
    <p:extLst>
      <p:ext uri="{BB962C8B-B14F-4D97-AF65-F5344CB8AC3E}">
        <p14:creationId xmlns:p14="http://schemas.microsoft.com/office/powerpoint/2010/main" val="530866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E3A5881-B1F5-3CC5-FD39-70605834F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44673"/>
            <a:ext cx="9086850" cy="68988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DDC8C75-BD80-4F57-EC72-0BF3CB572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1073065"/>
            <a:ext cx="2606312" cy="4689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30A24A5-136A-5901-CD2C-991423318B82}"/>
              </a:ext>
            </a:extLst>
          </p:cNvPr>
          <p:cNvSpPr txBox="1"/>
          <p:nvPr/>
        </p:nvSpPr>
        <p:spPr>
          <a:xfrm>
            <a:off x="733425" y="304800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1950 - talet</a:t>
            </a:r>
          </a:p>
        </p:txBody>
      </p:sp>
    </p:spTree>
    <p:extLst>
      <p:ext uri="{BB962C8B-B14F-4D97-AF65-F5344CB8AC3E}">
        <p14:creationId xmlns:p14="http://schemas.microsoft.com/office/powerpoint/2010/main" val="32370767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9A2F55E-F535-402A-B363-BB8CA58E1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48" y="65988"/>
            <a:ext cx="8488713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5636094-47CC-4E3A-8603-87E9FB294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455" y="4025893"/>
            <a:ext cx="1537684" cy="21782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A5CE96B-1139-49A1-B059-FB8CC8C62505}"/>
              </a:ext>
            </a:extLst>
          </p:cNvPr>
          <p:cNvSpPr txBox="1"/>
          <p:nvPr/>
        </p:nvSpPr>
        <p:spPr>
          <a:xfrm>
            <a:off x="9925578" y="6204108"/>
            <a:ext cx="1432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/>
              <a:t>Nils Granholm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72EA11B-EA58-430A-9291-1A3A2172DEDC}"/>
              </a:ext>
            </a:extLst>
          </p:cNvPr>
          <p:cNvSpPr txBox="1"/>
          <p:nvPr/>
        </p:nvSpPr>
        <p:spPr>
          <a:xfrm>
            <a:off x="9322261" y="297787"/>
            <a:ext cx="2612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400" b="1" dirty="0"/>
              <a:t>Tuggummifabriken</a:t>
            </a:r>
          </a:p>
          <a:p>
            <a:pPr algn="ctr"/>
            <a:r>
              <a:rPr lang="sv-FI" sz="2400" b="1" dirty="0"/>
              <a:t>Oy Champion Ab</a:t>
            </a:r>
          </a:p>
          <a:p>
            <a:pPr algn="ctr"/>
            <a:r>
              <a:rPr lang="sv-FI" sz="2400" b="1" dirty="0"/>
              <a:t>1953 - 1967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173986F5-502F-47B6-9CCB-A8D1D8F4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53" y="246725"/>
            <a:ext cx="2362333" cy="6754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FD399E8-BE9C-44CE-B555-D9971BEB3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999" y="1652816"/>
            <a:ext cx="2377335" cy="2002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23471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6D37872-BA38-401E-BE3C-786A1AC4E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94" y="0"/>
            <a:ext cx="11579412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7F52A1E-58FC-4163-93CB-EB2D5D3C9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6260" y="4627823"/>
            <a:ext cx="2323707" cy="1307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2294280-F7B5-4BD6-8C06-B7C800D1E1E7}"/>
              </a:ext>
            </a:extLst>
          </p:cNvPr>
          <p:cNvSpPr txBox="1"/>
          <p:nvPr/>
        </p:nvSpPr>
        <p:spPr>
          <a:xfrm>
            <a:off x="1866502" y="5618375"/>
            <a:ext cx="195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dirty="0">
                <a:solidFill>
                  <a:schemeClr val="bg1">
                    <a:lumMod val="95000"/>
                  </a:schemeClr>
                </a:solidFill>
              </a:rPr>
              <a:t>Verner Mattsson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9B722CB-FC87-4611-93A5-1F2724FA2603}"/>
              </a:ext>
            </a:extLst>
          </p:cNvPr>
          <p:cNvSpPr txBox="1"/>
          <p:nvPr/>
        </p:nvSpPr>
        <p:spPr>
          <a:xfrm>
            <a:off x="3940409" y="131973"/>
            <a:ext cx="33653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800" b="1" dirty="0"/>
              <a:t>Mattssons Kvarn</a:t>
            </a:r>
          </a:p>
          <a:p>
            <a:pPr algn="ctr"/>
            <a:r>
              <a:rPr lang="sv-FI" sz="2400" dirty="0" err="1"/>
              <a:t>Långbrogatan</a:t>
            </a:r>
            <a:endParaRPr lang="sv-FI" sz="2400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7E05D45-7772-4863-BA2C-E876368DD728}"/>
              </a:ext>
            </a:extLst>
          </p:cNvPr>
          <p:cNvSpPr txBox="1"/>
          <p:nvPr/>
        </p:nvSpPr>
        <p:spPr>
          <a:xfrm>
            <a:off x="581025" y="114300"/>
            <a:ext cx="109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b="1" dirty="0"/>
              <a:t>1931</a:t>
            </a:r>
          </a:p>
        </p:txBody>
      </p:sp>
    </p:spTree>
    <p:extLst>
      <p:ext uri="{BB962C8B-B14F-4D97-AF65-F5344CB8AC3E}">
        <p14:creationId xmlns:p14="http://schemas.microsoft.com/office/powerpoint/2010/main" val="19427975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DE4AA63-4B17-4B59-80BD-B6D599E4E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" y="238125"/>
            <a:ext cx="7077075" cy="4000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54825365-91E5-4F6F-8A29-09612819D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126" y="3743325"/>
            <a:ext cx="3921973" cy="2952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8F98A5-C68E-483F-8DC7-C6551B7E2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093" y="4588301"/>
            <a:ext cx="1276749" cy="2269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007D61DC-B7DF-4E49-BF6E-FD47CC1624A0}"/>
              </a:ext>
            </a:extLst>
          </p:cNvPr>
          <p:cNvSpPr txBox="1"/>
          <p:nvPr/>
        </p:nvSpPr>
        <p:spPr>
          <a:xfrm>
            <a:off x="2403830" y="6344239"/>
            <a:ext cx="1687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dirty="0"/>
              <a:t>Carl Hagström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C113149-F60F-4DFB-A86E-DAF8B357A388}"/>
              </a:ext>
            </a:extLst>
          </p:cNvPr>
          <p:cNvSpPr txBox="1"/>
          <p:nvPr/>
        </p:nvSpPr>
        <p:spPr>
          <a:xfrm>
            <a:off x="8276734" y="289678"/>
            <a:ext cx="33465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800" b="1" dirty="0" err="1"/>
              <a:t>Suomen</a:t>
            </a:r>
            <a:r>
              <a:rPr lang="sv-FI" sz="2800" b="1" dirty="0"/>
              <a:t> </a:t>
            </a:r>
            <a:r>
              <a:rPr lang="sv-FI" sz="2800" b="1" dirty="0" err="1"/>
              <a:t>Marjat</a:t>
            </a:r>
            <a:r>
              <a:rPr lang="sv-FI" sz="2800" b="1" dirty="0"/>
              <a:t> Oy</a:t>
            </a:r>
          </a:p>
          <a:p>
            <a:pPr algn="ctr"/>
            <a:r>
              <a:rPr lang="sv-FI" sz="2800" b="1" dirty="0"/>
              <a:t>Finska Bär Ab</a:t>
            </a:r>
          </a:p>
          <a:p>
            <a:pPr algn="ctr"/>
            <a:r>
              <a:rPr lang="sv-FI" sz="2800" b="1" dirty="0"/>
              <a:t>1932 - 1995</a:t>
            </a:r>
          </a:p>
        </p:txBody>
      </p:sp>
      <p:pic>
        <p:nvPicPr>
          <p:cNvPr id="2050" name="Picture 2" descr="Oy Suomen Marjat">
            <a:extLst>
              <a:ext uri="{FF2B5EF4-FFF2-40B4-BE49-F238E27FC236}">
                <a16:creationId xmlns:a16="http://schemas.microsoft.com/office/drawing/2014/main" id="{7A2F46CA-A8F5-4F78-8AD1-178F6D150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487" y="1811862"/>
            <a:ext cx="857250" cy="1095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10424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6FFFFD-908A-4F46-84F7-F63C449F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6894" y="227764"/>
            <a:ext cx="3092115" cy="1188721"/>
          </a:xfrm>
        </p:spPr>
        <p:txBody>
          <a:bodyPr>
            <a:noAutofit/>
          </a:bodyPr>
          <a:lstStyle/>
          <a:p>
            <a:pPr algn="ctr"/>
            <a:r>
              <a:rPr lang="sv-FI" sz="2800" dirty="0"/>
              <a:t>1917</a:t>
            </a:r>
            <a:br>
              <a:rPr lang="sv-FI" sz="2800" dirty="0"/>
            </a:br>
            <a:r>
              <a:rPr lang="sv-FI" sz="2800" dirty="0"/>
              <a:t>Gamlakarleby Rederi Ab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5069C012-7BEC-4D93-A6AF-9A03CD41FE58}"/>
              </a:ext>
            </a:extLst>
          </p:cNvPr>
          <p:cNvSpPr/>
          <p:nvPr/>
        </p:nvSpPr>
        <p:spPr>
          <a:xfrm>
            <a:off x="8606894" y="1524002"/>
            <a:ext cx="348615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FI" sz="16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kumimoji="0" lang="sv-FI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en sista i Yxpila byggda skonaren hette ”Yxpila” och sjösattes år 1919.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FI" sz="16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lvl="0" algn="ctr"/>
            <a:r>
              <a:rPr lang="sv-FI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 stora träskeppens och segelfartygens tid var förbi. De utkonkurrerades av stålfartyg och ångmaskiner. En teknologi som vi inte hade i Gamlakarleby. </a:t>
            </a:r>
          </a:p>
          <a:p>
            <a:pPr lvl="0" algn="ctr"/>
            <a:r>
              <a:rPr lang="sv-FI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TYVÄRR</a:t>
            </a:r>
            <a:endParaRPr kumimoji="0" lang="sv-FI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626E5312-F6A5-4244-8BC7-CA60B9473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908050"/>
            <a:ext cx="7861300" cy="504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17BA2B98-E687-4B0A-9FCE-56E93B07344D}"/>
              </a:ext>
            </a:extLst>
          </p:cNvPr>
          <p:cNvSpPr/>
          <p:nvPr/>
        </p:nvSpPr>
        <p:spPr>
          <a:xfrm>
            <a:off x="5983551" y="5928820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 </a:t>
            </a:r>
            <a:r>
              <a:rPr kumimoji="0" lang="sv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Heikki </a:t>
            </a:r>
            <a:r>
              <a:rPr kumimoji="0" lang="sv-FI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Anttiroikos</a:t>
            </a:r>
            <a:r>
              <a:rPr kumimoji="0" lang="sv-FI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samling</a:t>
            </a:r>
            <a:endParaRPr kumimoji="0" lang="sv-FI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A401281A-E787-4401-ACCC-ADCA5B533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351" y="4433714"/>
            <a:ext cx="3136861" cy="194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8F885949-1361-4B88-B87D-C6C1D306D37A}"/>
              </a:ext>
            </a:extLst>
          </p:cNvPr>
          <p:cNvSpPr txBox="1"/>
          <p:nvPr/>
        </p:nvSpPr>
        <p:spPr>
          <a:xfrm>
            <a:off x="9464125" y="6408090"/>
            <a:ext cx="1704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          Yxpila 1919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8D00EB44-A1F1-4D1A-8790-218DA72F339D}"/>
              </a:ext>
            </a:extLst>
          </p:cNvPr>
          <p:cNvSpPr txBox="1"/>
          <p:nvPr/>
        </p:nvSpPr>
        <p:spPr>
          <a:xfrm>
            <a:off x="375973" y="77053"/>
            <a:ext cx="7668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b="1" dirty="0">
                <a:solidFill>
                  <a:schemeClr val="bg1">
                    <a:lumMod val="95000"/>
                  </a:schemeClr>
                </a:solidFill>
              </a:rPr>
              <a:t>Skeppsbyggandets sista andetag</a:t>
            </a:r>
          </a:p>
          <a:p>
            <a:r>
              <a:rPr lang="sv-FI" sz="2400" b="1" dirty="0"/>
              <a:t>Motorskonarna Mars och Mercurius b</a:t>
            </a:r>
            <a:r>
              <a:rPr lang="sv-FI" sz="2400" b="1" dirty="0">
                <a:solidFill>
                  <a:schemeClr val="bg1">
                    <a:lumMod val="95000"/>
                  </a:schemeClr>
                </a:solidFill>
              </a:rPr>
              <a:t>yg</a:t>
            </a:r>
            <a:r>
              <a:rPr lang="sv-FI" sz="2400" b="1" dirty="0"/>
              <a:t>gs i Yxpila 1917</a:t>
            </a:r>
          </a:p>
        </p:txBody>
      </p:sp>
    </p:spTree>
    <p:extLst>
      <p:ext uri="{BB962C8B-B14F-4D97-AF65-F5344CB8AC3E}">
        <p14:creationId xmlns:p14="http://schemas.microsoft.com/office/powerpoint/2010/main" val="35124003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D016470-545B-45C1-AD2F-6D29730DC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0"/>
            <a:ext cx="11146971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7E7B55FD-4E9C-442A-A697-142771937DA5}"/>
              </a:ext>
            </a:extLst>
          </p:cNvPr>
          <p:cNvSpPr txBox="1"/>
          <p:nvPr/>
        </p:nvSpPr>
        <p:spPr>
          <a:xfrm>
            <a:off x="6096000" y="5448693"/>
            <a:ext cx="35570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800" b="1" dirty="0"/>
              <a:t>Österbottens Vadd Ab</a:t>
            </a:r>
          </a:p>
          <a:p>
            <a:pPr algn="ctr"/>
            <a:r>
              <a:rPr lang="sv-FI" sz="2000" b="1" dirty="0"/>
              <a:t>Ernst Lax</a:t>
            </a:r>
          </a:p>
          <a:p>
            <a:pPr algn="ctr"/>
            <a:r>
              <a:rPr lang="sv-FI" sz="2000" b="1" dirty="0"/>
              <a:t>Bjarne Lax</a:t>
            </a:r>
          </a:p>
        </p:txBody>
      </p:sp>
    </p:spTree>
    <p:extLst>
      <p:ext uri="{BB962C8B-B14F-4D97-AF65-F5344CB8AC3E}">
        <p14:creationId xmlns:p14="http://schemas.microsoft.com/office/powerpoint/2010/main" val="7683462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0CD5F56-3121-4F38-BFC0-23779088C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42" y="0"/>
            <a:ext cx="10327515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29764EF-1F64-49AA-BE39-BE37BE01981B}"/>
              </a:ext>
            </a:extLst>
          </p:cNvPr>
          <p:cNvSpPr txBox="1"/>
          <p:nvPr/>
        </p:nvSpPr>
        <p:spPr>
          <a:xfrm>
            <a:off x="6608190" y="160253"/>
            <a:ext cx="4383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800" b="1" dirty="0"/>
              <a:t>Gamlakarleby Andelsmejeri</a:t>
            </a:r>
          </a:p>
          <a:p>
            <a:pPr algn="ctr"/>
            <a:r>
              <a:rPr lang="sv-FI" dirty="0"/>
              <a:t>Mejeri – Mjölkbutik – Glassfabrik</a:t>
            </a:r>
          </a:p>
          <a:p>
            <a:pPr algn="ctr"/>
            <a:r>
              <a:rPr lang="sv-FI" dirty="0"/>
              <a:t>Torggatan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DDED56E-9738-445F-8B13-92FAEE1E27D5}"/>
              </a:ext>
            </a:extLst>
          </p:cNvPr>
          <p:cNvSpPr txBox="1"/>
          <p:nvPr/>
        </p:nvSpPr>
        <p:spPr>
          <a:xfrm>
            <a:off x="1400175" y="6139160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400" b="1" dirty="0"/>
              <a:t>1905 - 1961</a:t>
            </a:r>
          </a:p>
        </p:txBody>
      </p:sp>
    </p:spTree>
    <p:extLst>
      <p:ext uri="{BB962C8B-B14F-4D97-AF65-F5344CB8AC3E}">
        <p14:creationId xmlns:p14="http://schemas.microsoft.com/office/powerpoint/2010/main" val="26222433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CE5667C-A809-447F-B69B-44D55F6B0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95" y="104895"/>
            <a:ext cx="11980010" cy="66197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D2B06C06-A658-4CBB-BA29-798655F4FC95}"/>
              </a:ext>
            </a:extLst>
          </p:cNvPr>
          <p:cNvSpPr txBox="1"/>
          <p:nvPr/>
        </p:nvSpPr>
        <p:spPr>
          <a:xfrm>
            <a:off x="1009650" y="5838825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Ordning och reda.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FI" b="1" dirty="0">
                <a:solidFill>
                  <a:prstClr val="black"/>
                </a:solidFill>
                <a:latin typeface="Rockwell" panose="02060603020205020403"/>
              </a:rPr>
              <a:t>M</a:t>
            </a:r>
            <a:r>
              <a:rPr kumimoji="0" lang="sv-FI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jölkhinkarna</a:t>
            </a:r>
            <a:r>
              <a:rPr kumimoji="0" lang="sv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hade mjölkbondens nummer.</a:t>
            </a:r>
          </a:p>
        </p:txBody>
      </p:sp>
    </p:spTree>
    <p:extLst>
      <p:ext uri="{BB962C8B-B14F-4D97-AF65-F5344CB8AC3E}">
        <p14:creationId xmlns:p14="http://schemas.microsoft.com/office/powerpoint/2010/main" val="1480095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88B05C-B94B-4EC4-BBE6-139A5DF8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55" y="400457"/>
            <a:ext cx="4029075" cy="1381125"/>
          </a:xfrm>
        </p:spPr>
        <p:txBody>
          <a:bodyPr>
            <a:normAutofit/>
          </a:bodyPr>
          <a:lstStyle/>
          <a:p>
            <a:r>
              <a:rPr lang="sv-FI" sz="4400" b="1" dirty="0"/>
              <a:t>H</a:t>
            </a:r>
            <a:r>
              <a:rPr lang="sv-FI" sz="4000" dirty="0"/>
              <a:t>ur har bortfallet kompenserats 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5F8CD06-3237-44C0-91FE-8BB9F84FB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0422" y="1575764"/>
            <a:ext cx="3242339" cy="2193331"/>
          </a:xfrm>
        </p:spPr>
        <p:txBody>
          <a:bodyPr>
            <a:normAutofit fontScale="77500" lnSpcReduction="20000"/>
          </a:bodyPr>
          <a:lstStyle/>
          <a:p>
            <a:r>
              <a:rPr lang="sv-FI" sz="2000" b="1" dirty="0"/>
              <a:t>Har försäljarna också försvunnit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FI" sz="2000" b="1" dirty="0"/>
              <a:t>Handel och service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FI" sz="2000" b="1" dirty="0"/>
              <a:t>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FI" sz="2000" b="1" dirty="0"/>
              <a:t>Logistik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FI" sz="2000" b="1" dirty="0"/>
              <a:t>Storindustri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638A724-4B66-4F59-878D-86963E9FD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855" y="182466"/>
            <a:ext cx="3289997" cy="2193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Bildresultat fÃ¶r Heinolanalue kokkola">
            <a:extLst>
              <a:ext uri="{FF2B5EF4-FFF2-40B4-BE49-F238E27FC236}">
                <a16:creationId xmlns:a16="http://schemas.microsoft.com/office/drawing/2014/main" id="{0C6D6626-F965-43F3-B49C-FC25625A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102" y="1091020"/>
            <a:ext cx="2832673" cy="1591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ldresultat fÃ¶r kokkola industrial park">
            <a:extLst>
              <a:ext uri="{FF2B5EF4-FFF2-40B4-BE49-F238E27FC236}">
                <a16:creationId xmlns:a16="http://schemas.microsoft.com/office/drawing/2014/main" id="{734A34BA-3290-4EA8-936D-BDC62EDF6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855968"/>
            <a:ext cx="3288352" cy="2193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6" descr="Bildresultat fÃ¶r kokkolan port tower">
            <a:extLst>
              <a:ext uri="{FF2B5EF4-FFF2-40B4-BE49-F238E27FC236}">
                <a16:creationId xmlns:a16="http://schemas.microsoft.com/office/drawing/2014/main" id="{504CC1BD-9CF7-400E-88C6-5EB62D891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152" y="2855968"/>
            <a:ext cx="2744371" cy="1826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64BB283-A633-414B-9933-97C3E67E5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975" y="4855568"/>
            <a:ext cx="2928937" cy="18958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7977191C-9975-41A0-8358-CEF192C488DA}"/>
              </a:ext>
            </a:extLst>
          </p:cNvPr>
          <p:cNvSpPr txBox="1"/>
          <p:nvPr/>
        </p:nvSpPr>
        <p:spPr>
          <a:xfrm>
            <a:off x="336649" y="3779887"/>
            <a:ext cx="46722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400" dirty="0"/>
              <a:t>Den framtida utmaningen är dock att antalet </a:t>
            </a:r>
            <a:r>
              <a:rPr lang="sv-FI" sz="2400" b="1" u="sng" dirty="0"/>
              <a:t>Produkter</a:t>
            </a:r>
            <a:r>
              <a:rPr lang="sv-FI" sz="2400" dirty="0"/>
              <a:t> avtar kraftigt och gör det svårt att upprätthålla kontakterna till en internationell marknad som kan ge kringeffekter i regionen med nätverk av kompetens och växelverkan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681EA11-E182-49A2-BB66-D3B813549D5F}"/>
              </a:ext>
            </a:extLst>
          </p:cNvPr>
          <p:cNvSpPr txBox="1"/>
          <p:nvPr/>
        </p:nvSpPr>
        <p:spPr>
          <a:xfrm rot="20347473">
            <a:off x="3197751" y="2433005"/>
            <a:ext cx="1925126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sv-FI" sz="2400" b="1" dirty="0"/>
              <a:t>Var </a:t>
            </a:r>
            <a:r>
              <a:rPr lang="sv-FI" sz="2400" b="1" dirty="0">
                <a:effectLst/>
              </a:rPr>
              <a:t>finns</a:t>
            </a:r>
            <a:r>
              <a:rPr lang="sv-FI" sz="2400" b="1" dirty="0"/>
              <a:t> Produkterna?</a:t>
            </a:r>
          </a:p>
        </p:txBody>
      </p:sp>
    </p:spTree>
    <p:extLst>
      <p:ext uri="{BB962C8B-B14F-4D97-AF65-F5344CB8AC3E}">
        <p14:creationId xmlns:p14="http://schemas.microsoft.com/office/powerpoint/2010/main" val="23882944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AD7A6AD-1B6F-4F78-8B1F-A766066E2799}"/>
              </a:ext>
            </a:extLst>
          </p:cNvPr>
          <p:cNvSpPr/>
          <p:nvPr/>
        </p:nvSpPr>
        <p:spPr>
          <a:xfrm>
            <a:off x="1534805" y="181426"/>
            <a:ext cx="9946504" cy="57861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sv-SE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sv-SE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HUR GÅR DET MED HANDELEN</a:t>
            </a:r>
          </a:p>
          <a:p>
            <a:pPr algn="ctr"/>
            <a:r>
              <a:rPr lang="sv-SE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Produkternas och fabrikernas bortfall har minskat</a:t>
            </a:r>
          </a:p>
          <a:p>
            <a:pPr algn="ctr"/>
            <a:r>
              <a:rPr lang="sv-SE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marknadsföringsbehovet</a:t>
            </a:r>
          </a:p>
          <a:p>
            <a:pPr algn="ctr"/>
            <a:endParaRPr lang="sv-SE" sz="1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sv-SE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Antalet slutprodukter har stadigt minskat och vi</a:t>
            </a:r>
          </a:p>
          <a:p>
            <a:pPr algn="ctr"/>
            <a:r>
              <a:rPr lang="sv-SE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blir allt mer beroende av produkter som utvecklas </a:t>
            </a:r>
          </a:p>
          <a:p>
            <a:pPr algn="ctr"/>
            <a:r>
              <a:rPr lang="sv-SE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och tillverkas utanför nejden.</a:t>
            </a:r>
          </a:p>
          <a:p>
            <a:pPr algn="ctr"/>
            <a:r>
              <a:rPr lang="sv-SE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Kan vi på sikt upprätthå</a:t>
            </a:r>
            <a:r>
              <a:rPr lang="sv-SE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lla kunnandet gällande </a:t>
            </a:r>
          </a:p>
          <a:p>
            <a:pPr algn="ctr"/>
            <a:r>
              <a:rPr lang="sv-SE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innovation, </a:t>
            </a:r>
            <a:r>
              <a:rPr lang="sv-SE" sz="36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förverkling</a:t>
            </a:r>
            <a:r>
              <a:rPr lang="sv-SE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o</a:t>
            </a:r>
            <a:r>
              <a:rPr lang="sv-SE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 marknadsföring ?</a:t>
            </a:r>
          </a:p>
          <a:p>
            <a:pPr algn="ctr"/>
            <a:endParaRPr lang="sv-SE" sz="1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sv-SE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”</a:t>
            </a:r>
            <a:r>
              <a:rPr lang="sv-SE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</a:t>
            </a:r>
            <a:r>
              <a:rPr lang="sv-SE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ska handlas ! – men </a:t>
            </a:r>
            <a:r>
              <a:rPr lang="sv-SE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</a:t>
            </a:r>
            <a:r>
              <a:rPr lang="sv-SE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va?”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3DF807E-52FE-4E3E-8774-2B4DFF1AF1F3}"/>
              </a:ext>
            </a:extLst>
          </p:cNvPr>
          <p:cNvSpPr txBox="1"/>
          <p:nvPr/>
        </p:nvSpPr>
        <p:spPr>
          <a:xfrm>
            <a:off x="1428750" y="6296025"/>
            <a:ext cx="9946504" cy="38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            Anders Chydenius: ”</a:t>
            </a:r>
            <a:r>
              <a:rPr lang="sv-FI" dirty="0" err="1"/>
              <a:t>Handelen</a:t>
            </a:r>
            <a:r>
              <a:rPr lang="sv-FI" dirty="0"/>
              <a:t> är som blodet i kroppen, den </a:t>
            </a:r>
            <a:r>
              <a:rPr lang="sv-FI" dirty="0" err="1"/>
              <a:t>upplifvar</a:t>
            </a:r>
            <a:r>
              <a:rPr lang="sv-FI" dirty="0"/>
              <a:t> alla näringar i riket”</a:t>
            </a:r>
          </a:p>
        </p:txBody>
      </p:sp>
    </p:spTree>
    <p:extLst>
      <p:ext uri="{BB962C8B-B14F-4D97-AF65-F5344CB8AC3E}">
        <p14:creationId xmlns:p14="http://schemas.microsoft.com/office/powerpoint/2010/main" val="23979918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2CE33F1E-A60C-4701-BCD1-2DB6591DF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1" y="200180"/>
            <a:ext cx="5000623" cy="6457639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9C081E27-131F-4FEE-B1D8-A1FB3045E472}"/>
              </a:ext>
            </a:extLst>
          </p:cNvPr>
          <p:cNvSpPr txBox="1"/>
          <p:nvPr/>
        </p:nvSpPr>
        <p:spPr>
          <a:xfrm>
            <a:off x="9115425" y="6286500"/>
            <a:ext cx="2676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600" i="1" dirty="0"/>
              <a:t>Lars-Eric Thylin / 2021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E4D2890-E046-4669-A6BC-785259415344}"/>
              </a:ext>
            </a:extLst>
          </p:cNvPr>
          <p:cNvSpPr txBox="1"/>
          <p:nvPr/>
        </p:nvSpPr>
        <p:spPr>
          <a:xfrm>
            <a:off x="9286088" y="1384727"/>
            <a:ext cx="233519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4400" b="1" dirty="0">
                <a:latin typeface="AR BLANCA" panose="02000000000000000000" pitchFamily="2" charset="0"/>
              </a:rPr>
              <a:t>NW</a:t>
            </a:r>
          </a:p>
          <a:p>
            <a:pPr algn="ctr"/>
            <a:r>
              <a:rPr lang="sv-FI" sz="3600" b="1" dirty="0">
                <a:latin typeface="AR BLANCA" panose="02000000000000000000" pitchFamily="2" charset="0"/>
              </a:rPr>
              <a:t>Dryftar</a:t>
            </a:r>
          </a:p>
          <a:p>
            <a:pPr algn="ctr"/>
            <a:r>
              <a:rPr lang="sv-FI" sz="3600" b="1" dirty="0">
                <a:latin typeface="AR BLANCA" panose="02000000000000000000" pitchFamily="2" charset="0"/>
              </a:rPr>
              <a:t>Formar</a:t>
            </a:r>
          </a:p>
          <a:p>
            <a:pPr algn="ctr"/>
            <a:r>
              <a:rPr lang="sv-FI" sz="3600" b="1" dirty="0">
                <a:latin typeface="AR BLANCA" panose="02000000000000000000" pitchFamily="2" charset="0"/>
              </a:rPr>
              <a:t>Påvisar</a:t>
            </a:r>
          </a:p>
          <a:p>
            <a:pPr algn="ctr"/>
            <a:r>
              <a:rPr lang="sv-FI" sz="3600" b="1" dirty="0">
                <a:latin typeface="AR BLANCA" panose="02000000000000000000" pitchFamily="2" charset="0"/>
              </a:rPr>
              <a:t>Berättar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3242220-C22C-4ADA-95B3-875AF39C183D}"/>
              </a:ext>
            </a:extLst>
          </p:cNvPr>
          <p:cNvSpPr txBox="1"/>
          <p:nvPr/>
        </p:nvSpPr>
        <p:spPr>
          <a:xfrm>
            <a:off x="923924" y="981075"/>
            <a:ext cx="280035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sz="2800" b="1" dirty="0"/>
              <a:t>Tyvärr har de flesta av de här presenterade företagen sakta men säkert flyttat till Glömskans Värld</a:t>
            </a:r>
          </a:p>
          <a:p>
            <a:pPr algn="ctr"/>
            <a:endParaRPr lang="sv-FI" sz="2800" b="1" dirty="0"/>
          </a:p>
          <a:p>
            <a:pPr algn="ctr"/>
            <a:endParaRPr lang="sv-FI" sz="800" b="1" dirty="0"/>
          </a:p>
          <a:p>
            <a:pPr algn="ctr"/>
            <a:r>
              <a:rPr lang="sv-FI" sz="2800" b="1" i="1" dirty="0"/>
              <a:t>Fortsätter trenden och Hur skall den hanteras ?</a:t>
            </a:r>
          </a:p>
        </p:txBody>
      </p:sp>
    </p:spTree>
    <p:extLst>
      <p:ext uri="{BB962C8B-B14F-4D97-AF65-F5344CB8AC3E}">
        <p14:creationId xmlns:p14="http://schemas.microsoft.com/office/powerpoint/2010/main" val="1232095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3B0039D-B70B-4265-B05C-D7254EA97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05" y="44846"/>
            <a:ext cx="10960292" cy="68131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4CB1D54E-7448-4C14-84C9-D275DD143751}"/>
              </a:ext>
            </a:extLst>
          </p:cNvPr>
          <p:cNvSpPr/>
          <p:nvPr/>
        </p:nvSpPr>
        <p:spPr>
          <a:xfrm>
            <a:off x="7491110" y="633710"/>
            <a:ext cx="42166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Ett Sista Skepp</a:t>
            </a:r>
            <a:r>
              <a:rPr lang="sv-SE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…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685EB09-B01E-4C25-B2E4-ED5CBF916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1104" y="6224290"/>
            <a:ext cx="22955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FI" altLang="sv-FI" sz="1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Sjökapten</a:t>
            </a:r>
            <a:r>
              <a:rPr kumimoji="0" lang="sv-FI" altLang="sv-FI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Helge Heikkinens arkiv.</a:t>
            </a:r>
            <a:r>
              <a:rPr kumimoji="0" lang="sv-FI" altLang="sv-FI" sz="800" b="0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endParaRPr kumimoji="0" lang="sv-FI" altLang="sv-FI" sz="1800" b="0" i="0" u="none" strike="noStrike" cap="none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4478B419-8FC8-4254-9B80-821BD968420F}"/>
              </a:ext>
            </a:extLst>
          </p:cNvPr>
          <p:cNvSpPr txBox="1"/>
          <p:nvPr/>
        </p:nvSpPr>
        <p:spPr>
          <a:xfrm>
            <a:off x="988836" y="310544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”Yxpila”</a:t>
            </a:r>
          </a:p>
          <a:p>
            <a:r>
              <a:rPr lang="sv-FI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Fyrmastad Skonare</a:t>
            </a:r>
          </a:p>
          <a:p>
            <a:r>
              <a:rPr lang="sv-FI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1919</a:t>
            </a:r>
          </a:p>
        </p:txBody>
      </p:sp>
    </p:spTree>
    <p:extLst>
      <p:ext uri="{BB962C8B-B14F-4D97-AF65-F5344CB8AC3E}">
        <p14:creationId xmlns:p14="http://schemas.microsoft.com/office/powerpoint/2010/main" val="879150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93BB2B6-4E4B-4507-A2C4-A6A68C948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883" y="161925"/>
            <a:ext cx="3854117" cy="812364"/>
          </a:xfrm>
        </p:spPr>
        <p:txBody>
          <a:bodyPr>
            <a:normAutofit fontScale="90000"/>
          </a:bodyPr>
          <a:lstStyle/>
          <a:p>
            <a:pPr algn="ctr"/>
            <a:r>
              <a:rPr lang="sv-FI" dirty="0"/>
              <a:t>Varvs- och Rederi ab </a:t>
            </a:r>
            <a:r>
              <a:rPr lang="sv-FI" dirty="0" err="1"/>
              <a:t>Rödsö</a:t>
            </a:r>
            <a:endParaRPr lang="sv-FI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5A28D82-7109-4C4C-A282-7FF2491C3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86296" y="5954701"/>
            <a:ext cx="1893045" cy="70528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sv-FI" sz="1800" b="1" i="1" dirty="0"/>
              <a:t> </a:t>
            </a:r>
            <a:r>
              <a:rPr lang="sv-FI" sz="1800" b="1" i="1" dirty="0" err="1"/>
              <a:t>Sanfrid</a:t>
            </a:r>
            <a:r>
              <a:rPr lang="sv-FI" sz="1800" b="1" i="1" dirty="0"/>
              <a:t> </a:t>
            </a:r>
            <a:r>
              <a:rPr lang="sv-FI" sz="1800" b="1" i="1" dirty="0" err="1"/>
              <a:t>Hongell</a:t>
            </a:r>
            <a:r>
              <a:rPr lang="sv-FI" sz="1800" b="1" i="1" dirty="0"/>
              <a:t>   </a:t>
            </a:r>
            <a:r>
              <a:rPr lang="sv-FI" sz="1600" b="1" i="1" dirty="0"/>
              <a:t>Varvschef</a:t>
            </a:r>
            <a:endParaRPr lang="sv-FI" sz="1600" dirty="0"/>
          </a:p>
          <a:p>
            <a:endParaRPr lang="sv-FI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DAADA37-F816-4B26-8B19-427878C7B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166067"/>
            <a:ext cx="8055033" cy="312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FCF49DA2-BC51-4EBF-AB95-2DFB38FCC764}"/>
              </a:ext>
            </a:extLst>
          </p:cNvPr>
          <p:cNvSpPr txBox="1"/>
          <p:nvPr/>
        </p:nvSpPr>
        <p:spPr>
          <a:xfrm>
            <a:off x="2951690" y="2897421"/>
            <a:ext cx="3247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FI" sz="1400" dirty="0">
                <a:solidFill>
                  <a:schemeClr val="bg1"/>
                </a:solidFill>
                <a:latin typeface="Gill Sans MT" panose="020B0502020104020203"/>
              </a:rPr>
              <a:t> </a:t>
            </a:r>
            <a:r>
              <a:rPr lang="sv-FI" sz="1400" dirty="0" err="1">
                <a:solidFill>
                  <a:schemeClr val="bg1"/>
                </a:solidFill>
                <a:latin typeface="Gill Sans MT" panose="020B0502020104020203"/>
              </a:rPr>
              <a:t>Rödsö</a:t>
            </a:r>
            <a:r>
              <a:rPr lang="sv-FI" sz="1400" dirty="0">
                <a:solidFill>
                  <a:schemeClr val="bg1"/>
                </a:solidFill>
                <a:latin typeface="Gill Sans MT" panose="020B0502020104020203"/>
              </a:rPr>
              <a:t> varvet</a:t>
            </a:r>
            <a:r>
              <a:rPr kumimoji="0" lang="sv-FI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(</a:t>
            </a:r>
            <a:r>
              <a:rPr kumimoji="0" lang="sv-FI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Rödsöboken</a:t>
            </a:r>
            <a:r>
              <a:rPr kumimoji="0" lang="sv-FI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D966C182-A0B0-4BD9-A5A5-B67E22551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" y="3597277"/>
            <a:ext cx="3728684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5E46FD-6A89-4A62-921E-C0274B02F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02" y="3613022"/>
            <a:ext cx="421946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5F0B1CC4-A9D9-4E6D-889E-01DAE5E89FFC}"/>
              </a:ext>
            </a:extLst>
          </p:cNvPr>
          <p:cNvSpPr txBox="1"/>
          <p:nvPr/>
        </p:nvSpPr>
        <p:spPr>
          <a:xfrm>
            <a:off x="875539" y="6414934"/>
            <a:ext cx="2220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200" dirty="0">
                <a:solidFill>
                  <a:schemeClr val="bg1"/>
                </a:solidFill>
              </a:rPr>
              <a:t>Motorskonaren </a:t>
            </a:r>
            <a:r>
              <a:rPr lang="sv-FI" sz="1200" dirty="0" err="1">
                <a:solidFill>
                  <a:schemeClr val="bg1"/>
                </a:solidFill>
              </a:rPr>
              <a:t>Rödsö</a:t>
            </a:r>
            <a:r>
              <a:rPr lang="sv-FI" sz="1200" dirty="0">
                <a:solidFill>
                  <a:schemeClr val="bg1"/>
                </a:solidFill>
              </a:rPr>
              <a:t>, 1917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465528AA-E3F3-48F9-9510-E698B63D6D2C}"/>
              </a:ext>
            </a:extLst>
          </p:cNvPr>
          <p:cNvSpPr txBox="1"/>
          <p:nvPr/>
        </p:nvSpPr>
        <p:spPr>
          <a:xfrm>
            <a:off x="5822389" y="6434901"/>
            <a:ext cx="2220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200" dirty="0"/>
              <a:t>Skonaren Lisa, 1919</a:t>
            </a:r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D6BC1ABD-DDA2-4CD3-875D-3DA0B4E19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739" y="4540417"/>
            <a:ext cx="1289411" cy="1528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Platshållare för text 3">
            <a:extLst>
              <a:ext uri="{FF2B5EF4-FFF2-40B4-BE49-F238E27FC236}">
                <a16:creationId xmlns:a16="http://schemas.microsoft.com/office/drawing/2014/main" id="{6577F082-0E03-480E-81AB-BB1680D85B26}"/>
              </a:ext>
            </a:extLst>
          </p:cNvPr>
          <p:cNvSpPr txBox="1">
            <a:spLocks/>
          </p:cNvSpPr>
          <p:nvPr/>
        </p:nvSpPr>
        <p:spPr>
          <a:xfrm>
            <a:off x="8407277" y="1765045"/>
            <a:ext cx="3405447" cy="1303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FI" sz="2000" b="1" i="1" dirty="0"/>
              <a:t>      1916-1922</a:t>
            </a:r>
          </a:p>
          <a:p>
            <a:pPr algn="ctr"/>
            <a:r>
              <a:rPr lang="sv-FI" sz="2000" b="1" i="1" dirty="0"/>
              <a:t>Gösta </a:t>
            </a:r>
            <a:r>
              <a:rPr lang="sv-FI" sz="2000" b="1" i="1" dirty="0" err="1"/>
              <a:t>Kyntzell</a:t>
            </a:r>
            <a:r>
              <a:rPr lang="sv-FI" sz="2000" b="1" i="1" dirty="0"/>
              <a:t>                      var konstruktör</a:t>
            </a:r>
            <a:endParaRPr lang="sv-FI" sz="2000" dirty="0"/>
          </a:p>
          <a:p>
            <a:endParaRPr lang="sv-FI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199C8603-12B8-402E-B9D0-86D2AC0B9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629" y="2912900"/>
            <a:ext cx="1232742" cy="1615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5080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D5BDD4F4-ADEB-4395-8551-B7508731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43" y="195256"/>
            <a:ext cx="5009131" cy="2157884"/>
          </a:xfrm>
        </p:spPr>
        <p:txBody>
          <a:bodyPr>
            <a:normAutofit/>
          </a:bodyPr>
          <a:lstStyle/>
          <a:p>
            <a:r>
              <a:rPr lang="sv-FI" b="1" dirty="0"/>
              <a:t>Hagströms Läderfabrik Ab  </a:t>
            </a:r>
            <a:r>
              <a:rPr lang="sv-FI" sz="3600" dirty="0"/>
              <a:t>(1896/1903-1980)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4E3AD0B5-42D5-4E08-B1CC-23B29D55EE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581" r="7581"/>
          <a:stretch>
            <a:fillRect/>
          </a:stretch>
        </p:blipFill>
        <p:spPr>
          <a:xfrm>
            <a:off x="6334125" y="2413073"/>
            <a:ext cx="5580631" cy="3701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4CA9B82-0FDC-478C-9237-20734F74A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70" y="2394024"/>
            <a:ext cx="6054080" cy="3740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9DD7B512-2CAB-4239-87CE-E8FBDF08B6E5}"/>
              </a:ext>
            </a:extLst>
          </p:cNvPr>
          <p:cNvSpPr txBox="1"/>
          <p:nvPr/>
        </p:nvSpPr>
        <p:spPr>
          <a:xfrm>
            <a:off x="6553201" y="1911622"/>
            <a:ext cx="3114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dirty="0"/>
              <a:t>AL, Olof, Leander och Mark Hagström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E1FF8D0-CAEB-49E9-A799-C4AC36283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424" y="238292"/>
            <a:ext cx="866775" cy="110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D8AFA696-6E69-48DA-80DB-6D195BE18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789" y="182210"/>
            <a:ext cx="2742186" cy="175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600C40C3-ADA0-4D81-9AD0-5EC13E034077}"/>
              </a:ext>
            </a:extLst>
          </p:cNvPr>
          <p:cNvSpPr txBox="1"/>
          <p:nvPr/>
        </p:nvSpPr>
        <p:spPr>
          <a:xfrm>
            <a:off x="7152895" y="6250376"/>
            <a:ext cx="447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Sysselsatte som mest ca 600 personer</a:t>
            </a:r>
          </a:p>
        </p:txBody>
      </p:sp>
    </p:spTree>
    <p:extLst>
      <p:ext uri="{BB962C8B-B14F-4D97-AF65-F5344CB8AC3E}">
        <p14:creationId xmlns:p14="http://schemas.microsoft.com/office/powerpoint/2010/main" val="1415659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E0DB477-4696-4AAA-9D62-140C9EDDF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08" y="152482"/>
            <a:ext cx="5820319" cy="6550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9849462-10FA-49BC-9259-05EF141E5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13858"/>
            <a:ext cx="5779156" cy="442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DA0356B-AFEB-4472-B475-E9EBACF03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6374" y="721748"/>
            <a:ext cx="866775" cy="110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830C184D-1BCC-4850-877E-497A76F60557}"/>
              </a:ext>
            </a:extLst>
          </p:cNvPr>
          <p:cNvSpPr/>
          <p:nvPr/>
        </p:nvSpPr>
        <p:spPr>
          <a:xfrm>
            <a:off x="6746327" y="661457"/>
            <a:ext cx="300896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Hagströms </a:t>
            </a:r>
          </a:p>
          <a:p>
            <a:pPr algn="ctr"/>
            <a:r>
              <a:rPr lang="sv-SE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Läderfabrik Ab</a:t>
            </a:r>
          </a:p>
        </p:txBody>
      </p:sp>
    </p:spTree>
    <p:extLst>
      <p:ext uri="{BB962C8B-B14F-4D97-AF65-F5344CB8AC3E}">
        <p14:creationId xmlns:p14="http://schemas.microsoft.com/office/powerpoint/2010/main" val="1998028184"/>
      </p:ext>
    </p:extLst>
  </p:cSld>
  <p:clrMapOvr>
    <a:masterClrMapping/>
  </p:clrMapOvr>
</p:sld>
</file>

<file path=ppt/theme/theme1.xml><?xml version="1.0" encoding="utf-8"?>
<a:theme xmlns:a="http://schemas.openxmlformats.org/drawingml/2006/main" name="Beskuren">
  <a:themeElements>
    <a:clrScheme name="Beskuren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Beskuren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eskuren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Beskuren</Template>
  <TotalTime>2118</TotalTime>
  <Words>1173</Words>
  <Application>Microsoft Office PowerPoint</Application>
  <PresentationFormat>Bredbild</PresentationFormat>
  <Paragraphs>269</Paragraphs>
  <Slides>55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55</vt:i4>
      </vt:variant>
    </vt:vector>
  </HeadingPairs>
  <TitlesOfParts>
    <vt:vector size="66" baseType="lpstr">
      <vt:lpstr>AR BLANCA</vt:lpstr>
      <vt:lpstr>Arial</vt:lpstr>
      <vt:lpstr>Calibri</vt:lpstr>
      <vt:lpstr>Corbel</vt:lpstr>
      <vt:lpstr>Franklin Gothic Book</vt:lpstr>
      <vt:lpstr>Gill Sans MT</vt:lpstr>
      <vt:lpstr>Rockwell</vt:lpstr>
      <vt:lpstr>Times New Roman</vt:lpstr>
      <vt:lpstr>Verdana</vt:lpstr>
      <vt:lpstr>Wingdings</vt:lpstr>
      <vt:lpstr>Beskuren</vt:lpstr>
      <vt:lpstr>Produkter och fabriker</vt:lpstr>
      <vt:lpstr>PowerPoint-presentation</vt:lpstr>
      <vt:lpstr>Vart har produkterna försvunnit ?</vt:lpstr>
      <vt:lpstr>PowerPoint-presentation</vt:lpstr>
      <vt:lpstr>1917 Gamlakarleby Rederi Ab</vt:lpstr>
      <vt:lpstr>PowerPoint-presentation</vt:lpstr>
      <vt:lpstr>Varvs- och Rederi ab Rödsö</vt:lpstr>
      <vt:lpstr>Hagströms Läderfabrik Ab  (1896/1903-1980)</vt:lpstr>
      <vt:lpstr>PowerPoint-presentation</vt:lpstr>
      <vt:lpstr>PowerPoint-presentation</vt:lpstr>
      <vt:lpstr>PowerPoint-presentation</vt:lpstr>
      <vt:lpstr>Hud- och Skinnkompaniet Ab Ledande skinnhandlare i Norden</vt:lpstr>
      <vt:lpstr>HUD- och SKINN-KOMPANIET</vt:lpstr>
      <vt:lpstr>Haka-käsine </vt:lpstr>
      <vt:lpstr>PowerPoint-presentation</vt:lpstr>
      <vt:lpstr>B. Huhta Ab       1956 -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           1990-talet</vt:lpstr>
      <vt:lpstr>              Ett hårt slag för arbetslösheten i Karleby som steg till 22%</vt:lpstr>
      <vt:lpstr>PowerPoint-presentation</vt:lpstr>
      <vt:lpstr>PowerPoint-presentation</vt:lpstr>
      <vt:lpstr>PowerPoint-presentation</vt:lpstr>
      <vt:lpstr>PowerPoint-presentation</vt:lpstr>
      <vt:lpstr>Weljekset Friis Oy startar en metallverkstad i Yxpila år 1885 och ett repslageri år 1901 Företagen sysselsätter tillsammans ca 600 personer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Hur har bortfallet kompenserats ?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Produkter och fabriker</dc:title>
  <dc:creator>Lars Thylin</dc:creator>
  <cp:lastModifiedBy>Lars Thylin</cp:lastModifiedBy>
  <cp:revision>179</cp:revision>
  <dcterms:created xsi:type="dcterms:W3CDTF">2021-01-06T07:07:52Z</dcterms:created>
  <dcterms:modified xsi:type="dcterms:W3CDTF">2025-02-02T07:56:55Z</dcterms:modified>
</cp:coreProperties>
</file>